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64" r:id="rId4"/>
    <p:sldId id="266" r:id="rId5"/>
    <p:sldId id="267"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B3E3"/>
    <a:srgbClr val="41B3D5"/>
    <a:srgbClr val="686669"/>
    <a:srgbClr val="5CC8E7"/>
    <a:srgbClr val="B12133"/>
    <a:srgbClr val="EE6229"/>
    <a:srgbClr val="F5AD25"/>
    <a:srgbClr val="80BE3B"/>
    <a:srgbClr val="1E5B82"/>
    <a:srgbClr val="A4197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56" autoAdjust="0"/>
    <p:restoredTop sz="73626" autoAdjust="0"/>
  </p:normalViewPr>
  <p:slideViewPr>
    <p:cSldViewPr snapToGrid="0" snapToObjects="1">
      <p:cViewPr varScale="1">
        <p:scale>
          <a:sx n="64" d="100"/>
          <a:sy n="64" d="100"/>
        </p:scale>
        <p:origin x="1685" y="5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110" d="100"/>
          <a:sy n="110" d="100"/>
        </p:scale>
        <p:origin x="-404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85D803-C258-F949-9C6A-D2CCFC8453E1}" type="datetimeFigureOut">
              <a:rPr lang="en-US" smtClean="0"/>
              <a:pPr/>
              <a:t>7/31/2018</a:t>
            </a:fld>
            <a:endParaRPr lang="en-US"/>
          </a:p>
        </p:txBody>
      </p:sp>
      <p:sp>
        <p:nvSpPr>
          <p:cNvPr id="4" name="Slide Image Placeholder 3"/>
          <p:cNvSpPr>
            <a:spLocks noGrp="1" noRot="1" noChangeAspect="1"/>
          </p:cNvSpPr>
          <p:nvPr>
            <p:ph type="sldImg" idx="2"/>
          </p:nvPr>
        </p:nvSpPr>
        <p:spPr>
          <a:xfrm>
            <a:off x="2078182" y="457200"/>
            <a:ext cx="2736273" cy="205220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2509405"/>
            <a:ext cx="5486400" cy="594879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C39823-75A4-FF44-8DE7-893D833FDC77}" type="slidenum">
              <a:rPr lang="en-US" smtClean="0"/>
              <a:pPr/>
              <a:t>‹#›</a:t>
            </a:fld>
            <a:endParaRPr lang="en-US"/>
          </a:p>
        </p:txBody>
      </p:sp>
    </p:spTree>
    <p:extLst>
      <p:ext uri="{BB962C8B-B14F-4D97-AF65-F5344CB8AC3E}">
        <p14:creationId xmlns:p14="http://schemas.microsoft.com/office/powerpoint/2010/main" val="3387671398"/>
      </p:ext>
    </p:extLst>
  </p:cSld>
  <p:clrMap bg1="lt1" tx1="dk1" bg2="lt2" tx2="dk2" accent1="accent1" accent2="accent2" accent3="accent3" accent4="accent4" accent5="accent5" accent6="accent6" hlink="hlink" folHlink="folHlink"/>
  <p:notesStyle>
    <a:lvl1pPr marL="0" algn="l" defTabSz="457200" rtl="0" eaLnBrk="1" latinLnBrk="0" hangingPunct="1">
      <a:lnSpc>
        <a:spcPct val="114000"/>
      </a:lnSpc>
      <a:spcBef>
        <a:spcPts val="900"/>
      </a:spcBef>
      <a:spcAft>
        <a:spcPts val="0"/>
      </a:spcAft>
      <a:defRPr sz="1600" kern="1200">
        <a:solidFill>
          <a:schemeClr val="tx1"/>
        </a:solidFill>
        <a:latin typeface="Arial"/>
        <a:ea typeface="+mn-ea"/>
        <a:cs typeface="Arial"/>
      </a:defRPr>
    </a:lvl1pPr>
    <a:lvl2pPr marL="457200" algn="l" defTabSz="457200" rtl="0" eaLnBrk="1" latinLnBrk="0" hangingPunct="1">
      <a:lnSpc>
        <a:spcPct val="114000"/>
      </a:lnSpc>
      <a:spcBef>
        <a:spcPts val="900"/>
      </a:spcBef>
      <a:spcAft>
        <a:spcPts val="0"/>
      </a:spcAft>
      <a:defRPr sz="1600" kern="1200">
        <a:solidFill>
          <a:schemeClr val="tx1"/>
        </a:solidFill>
        <a:latin typeface="Arial"/>
        <a:ea typeface="+mn-ea"/>
        <a:cs typeface="Arial"/>
      </a:defRPr>
    </a:lvl2pPr>
    <a:lvl3pPr marL="914400" algn="l" defTabSz="457200" rtl="0" eaLnBrk="1" latinLnBrk="0" hangingPunct="1">
      <a:lnSpc>
        <a:spcPct val="114000"/>
      </a:lnSpc>
      <a:spcBef>
        <a:spcPts val="900"/>
      </a:spcBef>
      <a:spcAft>
        <a:spcPts val="0"/>
      </a:spcAft>
      <a:defRPr sz="1600" kern="1200">
        <a:solidFill>
          <a:schemeClr val="tx1"/>
        </a:solidFill>
        <a:latin typeface="Arial"/>
        <a:ea typeface="+mn-ea"/>
        <a:cs typeface="Arial"/>
      </a:defRPr>
    </a:lvl3pPr>
    <a:lvl4pPr marL="1371600" algn="l" defTabSz="457200" rtl="0" eaLnBrk="1" latinLnBrk="0" hangingPunct="1">
      <a:lnSpc>
        <a:spcPct val="114000"/>
      </a:lnSpc>
      <a:spcBef>
        <a:spcPts val="900"/>
      </a:spcBef>
      <a:spcAft>
        <a:spcPts val="0"/>
      </a:spcAft>
      <a:defRPr sz="1600" kern="1200">
        <a:solidFill>
          <a:schemeClr val="tx1"/>
        </a:solidFill>
        <a:latin typeface="Arial"/>
        <a:ea typeface="+mn-ea"/>
        <a:cs typeface="Arial"/>
      </a:defRPr>
    </a:lvl4pPr>
    <a:lvl5pPr marL="1828800" algn="l" defTabSz="457200" rtl="0" eaLnBrk="1" latinLnBrk="0" hangingPunct="1">
      <a:lnSpc>
        <a:spcPct val="114000"/>
      </a:lnSpc>
      <a:spcBef>
        <a:spcPts val="900"/>
      </a:spcBef>
      <a:spcAft>
        <a:spcPts val="0"/>
      </a:spcAft>
      <a:defRPr sz="1600" kern="1200">
        <a:solidFill>
          <a:schemeClr val="tx1"/>
        </a:solidFill>
        <a:latin typeface="Arial"/>
        <a:ea typeface="+mn-ea"/>
        <a:cs typeface="Arial"/>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600" dirty="0"/>
              <a:t>You’ve probably heard of Roth IRAs. You may have even set one up. As of fall 2010, there’s a new route you can choose: the Roth 457 option. It allows public sector employees participating in 457 plans to designate all or a portion of their contributions as Roth contributions. Here are the details…</a:t>
            </a:r>
          </a:p>
        </p:txBody>
      </p:sp>
      <p:sp>
        <p:nvSpPr>
          <p:cNvPr id="4" name="Slide Number Placeholder 3"/>
          <p:cNvSpPr>
            <a:spLocks noGrp="1"/>
          </p:cNvSpPr>
          <p:nvPr>
            <p:ph type="sldNum" sz="quarter" idx="10"/>
          </p:nvPr>
        </p:nvSpPr>
        <p:spPr/>
        <p:txBody>
          <a:bodyPr/>
          <a:lstStyle/>
          <a:p>
            <a:fld id="{ABC39823-75A4-FF44-8DE7-893D833FDC77}" type="slidenum">
              <a:rPr lang="en-US" smtClean="0"/>
              <a:pPr/>
              <a:t>1</a:t>
            </a:fld>
            <a:endParaRPr lang="en-US"/>
          </a:p>
        </p:txBody>
      </p:sp>
    </p:spTree>
    <p:extLst>
      <p:ext uri="{BB962C8B-B14F-4D97-AF65-F5344CB8AC3E}">
        <p14:creationId xmlns:p14="http://schemas.microsoft.com/office/powerpoint/2010/main" val="668519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r>
              <a:rPr lang="en-US" sz="1600" kern="1200" dirty="0">
                <a:solidFill>
                  <a:schemeClr val="tx1"/>
                </a:solidFill>
                <a:effectLst/>
                <a:latin typeface="Arial"/>
                <a:ea typeface="+mn-ea"/>
                <a:cs typeface="Arial"/>
              </a:rPr>
              <a:t>Your deferred compensation plan is provided under contract with your employer by Nationwide, a leading provider of financial services and one of the first companies — more than 40 years ago — to offer retirement-savings plans for public employees like you. </a:t>
            </a:r>
          </a:p>
          <a:p>
            <a:r>
              <a:rPr lang="en-US" sz="1600" kern="1200" dirty="0">
                <a:solidFill>
                  <a:schemeClr val="tx1"/>
                </a:solidFill>
                <a:effectLst/>
                <a:latin typeface="Arial"/>
                <a:ea typeface="+mn-ea"/>
                <a:cs typeface="Arial"/>
              </a:rPr>
              <a:t>Your employer and Nationwide want to make sure we’re transparent about how the programs and services we offer employees are provided. Please review this information and, if you have questions, please don’t hesitate to ask.</a:t>
            </a:r>
          </a:p>
          <a:p>
            <a:r>
              <a:rPr lang="en-US" sz="1600" kern="1200" dirty="0">
                <a:solidFill>
                  <a:schemeClr val="tx1"/>
                </a:solidFill>
                <a:effectLst/>
                <a:latin typeface="Arial"/>
                <a:ea typeface="+mn-ea"/>
                <a:cs typeface="Arial"/>
              </a:rPr>
              <a:t>[Transition, after allowing the audience to read the slide for a few moments]</a:t>
            </a:r>
          </a:p>
          <a:p>
            <a:r>
              <a:rPr lang="en-US" sz="1600" kern="1200" dirty="0">
                <a:solidFill>
                  <a:schemeClr val="tx1"/>
                </a:solidFill>
                <a:effectLst/>
                <a:latin typeface="Arial"/>
                <a:ea typeface="+mn-ea"/>
                <a:cs typeface="Arial"/>
              </a:rPr>
              <a:t>All right, if you’re ready, let’s take a look at the ways most workers can easily prepare for their retirement income needs.</a:t>
            </a:r>
          </a:p>
        </p:txBody>
      </p:sp>
      <p:sp>
        <p:nvSpPr>
          <p:cNvPr id="4" name="Slide Number Placeholder 3"/>
          <p:cNvSpPr>
            <a:spLocks noGrp="1"/>
          </p:cNvSpPr>
          <p:nvPr>
            <p:ph type="sldNum" sz="quarter" idx="10"/>
          </p:nvPr>
        </p:nvSpPr>
        <p:spPr/>
        <p:txBody>
          <a:bodyPr/>
          <a:lstStyle/>
          <a:p>
            <a:fld id="{ABC39823-75A4-FF44-8DE7-893D833FDC77}" type="slidenum">
              <a:rPr lang="en-US" smtClean="0"/>
              <a:pPr/>
              <a:t>2</a:t>
            </a:fld>
            <a:endParaRPr lang="en-US"/>
          </a:p>
        </p:txBody>
      </p:sp>
    </p:spTree>
    <p:extLst>
      <p:ext uri="{BB962C8B-B14F-4D97-AF65-F5344CB8AC3E}">
        <p14:creationId xmlns:p14="http://schemas.microsoft.com/office/powerpoint/2010/main" val="94276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pPr>
              <a:spcBef>
                <a:spcPct val="0"/>
              </a:spcBef>
              <a:spcAft>
                <a:spcPts val="800"/>
              </a:spcAft>
            </a:pPr>
            <a:r>
              <a:rPr lang="en-US" sz="1600" dirty="0"/>
              <a:t>There are now two ways to contribute to your 457 plan: traditional pre-tax contributions and new Roth after-tax contributions... </a:t>
            </a:r>
          </a:p>
          <a:p>
            <a:pPr>
              <a:spcBef>
                <a:spcPct val="0"/>
              </a:spcBef>
              <a:spcAft>
                <a:spcPts val="800"/>
              </a:spcAft>
            </a:pPr>
            <a:r>
              <a:rPr lang="en-US" sz="1600" dirty="0"/>
              <a:t>Traditional 457 contributions use </a:t>
            </a:r>
            <a:r>
              <a:rPr lang="en-US" sz="1600" b="1" dirty="0"/>
              <a:t>pre-tax </a:t>
            </a:r>
            <a:r>
              <a:rPr lang="en-US" sz="1600" dirty="0"/>
              <a:t>money from your gross pay and offer tax-deferred growth. As the money in the account compounds, any earnings are reinvested in the account without taxes being assessed. </a:t>
            </a:r>
            <a:r>
              <a:rPr lang="en-US" sz="1600" b="1" dirty="0"/>
              <a:t>However, when you withdraw the money in retirement, you will owe regular income tax on your contributions and any earnings. </a:t>
            </a:r>
          </a:p>
          <a:p>
            <a:pPr>
              <a:spcBef>
                <a:spcPct val="0"/>
              </a:spcBef>
              <a:spcAft>
                <a:spcPts val="800"/>
              </a:spcAft>
            </a:pPr>
            <a:r>
              <a:rPr lang="en-US" sz="1600" dirty="0"/>
              <a:t>Roth 457 contributions use </a:t>
            </a:r>
            <a:r>
              <a:rPr lang="en-US" sz="1600" b="1" dirty="0"/>
              <a:t>after-tax</a:t>
            </a:r>
            <a:r>
              <a:rPr lang="en-US" sz="1600" dirty="0"/>
              <a:t> money from your take-home pay. And you have flexibility: you can designate some or all of your deferred comp contributions as after-tax Roth 457 contributions. These contributions will potentially earn interest and compound over time. And because you’ve already paid income taxes on the money you’ve contributed, you won’t owe taxes upon distribution – even on your earnings (as long as all contributions have been held in the Roth account for five consecutive years after the first Roth contribution is made AND the distribution is made after age 59½, or for death, or disability.</a:t>
            </a:r>
          </a:p>
        </p:txBody>
      </p:sp>
      <p:sp>
        <p:nvSpPr>
          <p:cNvPr id="4" name="Slide Number Placeholder 3"/>
          <p:cNvSpPr>
            <a:spLocks noGrp="1"/>
          </p:cNvSpPr>
          <p:nvPr>
            <p:ph type="sldNum" sz="quarter" idx="10"/>
          </p:nvPr>
        </p:nvSpPr>
        <p:spPr/>
        <p:txBody>
          <a:bodyPr/>
          <a:lstStyle/>
          <a:p>
            <a:fld id="{ABC39823-75A4-FF44-8DE7-893D833FDC77}" type="slidenum">
              <a:rPr lang="en-US" smtClean="0"/>
              <a:pPr/>
              <a:t>3</a:t>
            </a:fld>
            <a:endParaRPr lang="en-US"/>
          </a:p>
        </p:txBody>
      </p:sp>
    </p:spTree>
    <p:extLst>
      <p:ext uri="{BB962C8B-B14F-4D97-AF65-F5344CB8AC3E}">
        <p14:creationId xmlns:p14="http://schemas.microsoft.com/office/powerpoint/2010/main" val="2508066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pPr>
              <a:spcBef>
                <a:spcPct val="0"/>
              </a:spcBef>
              <a:spcAft>
                <a:spcPts val="800"/>
              </a:spcAft>
            </a:pPr>
            <a:r>
              <a:rPr lang="en-US" sz="1600" dirty="0"/>
              <a:t>If you’re under age 50, you can designate up to $18,500 as a Roth 457 contribution (or designate a portion of your money as a traditional 457 contribution and some as a Roth 457 contribution). Then you can put another $5,500 into a Roth IRA, depending on your income.</a:t>
            </a:r>
          </a:p>
          <a:p>
            <a:pPr>
              <a:spcBef>
                <a:spcPct val="0"/>
              </a:spcBef>
              <a:spcAft>
                <a:spcPts val="800"/>
              </a:spcAft>
            </a:pPr>
            <a:r>
              <a:rPr lang="en-US" sz="1600" b="1" dirty="0"/>
              <a:t>There are also two ways for older workers to make up for lost time:</a:t>
            </a:r>
          </a:p>
          <a:p>
            <a:pPr>
              <a:spcBef>
                <a:spcPct val="0"/>
              </a:spcBef>
              <a:spcAft>
                <a:spcPts val="800"/>
              </a:spcAft>
            </a:pPr>
            <a:r>
              <a:rPr lang="en-US" sz="1600" dirty="0"/>
              <a:t>If you’re over age 50, you can </a:t>
            </a:r>
            <a:r>
              <a:rPr lang="ja-JP" altLang="en-US" sz="1600" dirty="0"/>
              <a:t>“</a:t>
            </a:r>
            <a:r>
              <a:rPr lang="en-US" altLang="ja-JP" sz="1600" dirty="0"/>
              <a:t>catch-up</a:t>
            </a:r>
            <a:r>
              <a:rPr lang="ja-JP" altLang="en-US" sz="1600" dirty="0"/>
              <a:t>”</a:t>
            </a:r>
            <a:r>
              <a:rPr lang="en-US" altLang="ja-JP" sz="1600" dirty="0"/>
              <a:t> by making a larger contribution each payday. This allows you to designate up to $24,500 as a Roth 457 contribution (or split it between traditional and Roth 457 contributions). Then you can put another $6,500 into a Roth IRA, depending on your income.</a:t>
            </a:r>
          </a:p>
          <a:p>
            <a:pPr>
              <a:spcBef>
                <a:spcPct val="0"/>
              </a:spcBef>
              <a:spcAft>
                <a:spcPts val="800"/>
              </a:spcAft>
            </a:pPr>
            <a:r>
              <a:rPr lang="en-US" sz="1600" b="1" dirty="0"/>
              <a:t>OR</a:t>
            </a:r>
          </a:p>
          <a:p>
            <a:pPr>
              <a:spcBef>
                <a:spcPct val="0"/>
              </a:spcBef>
              <a:spcAft>
                <a:spcPts val="800"/>
              </a:spcAft>
            </a:pPr>
            <a:r>
              <a:rPr lang="en-US" sz="1600" dirty="0"/>
              <a:t>If you’re over age 50 </a:t>
            </a:r>
            <a:r>
              <a:rPr lang="en-US" sz="1600" b="1" dirty="0"/>
              <a:t>and within three years of a planned retirement</a:t>
            </a:r>
            <a:r>
              <a:rPr lang="en-US" sz="1600" dirty="0"/>
              <a:t>, you can make pre-retirement contributions that allow you to add up to an extra $36,000 in one year. </a:t>
            </a:r>
          </a:p>
          <a:p>
            <a:pPr>
              <a:spcBef>
                <a:spcPct val="0"/>
              </a:spcBef>
              <a:spcAft>
                <a:spcPts val="800"/>
              </a:spcAft>
            </a:pPr>
            <a:r>
              <a:rPr lang="en-US" sz="1600" i="1" dirty="0"/>
              <a:t>You can’t use both the </a:t>
            </a:r>
            <a:r>
              <a:rPr lang="ja-JP" altLang="en-US" sz="1600" i="1" dirty="0"/>
              <a:t>“</a:t>
            </a:r>
            <a:r>
              <a:rPr lang="en-US" altLang="ja-JP" sz="1600" i="1" dirty="0"/>
              <a:t>age 50</a:t>
            </a:r>
            <a:r>
              <a:rPr lang="ja-JP" altLang="en-US" sz="1600" i="1" dirty="0"/>
              <a:t>”</a:t>
            </a:r>
            <a:r>
              <a:rPr lang="en-US" altLang="ja-JP" sz="1600" i="1" dirty="0"/>
              <a:t> contributions and the </a:t>
            </a:r>
            <a:r>
              <a:rPr lang="ja-JP" altLang="en-US" sz="1600" i="1" dirty="0"/>
              <a:t>“</a:t>
            </a:r>
            <a:r>
              <a:rPr lang="en-US" altLang="ja-JP" sz="1600" i="1" dirty="0"/>
              <a:t>pre-retirement</a:t>
            </a:r>
            <a:r>
              <a:rPr lang="ja-JP" altLang="en-US" sz="1600" i="1" dirty="0"/>
              <a:t>”</a:t>
            </a:r>
            <a:r>
              <a:rPr lang="en-US" altLang="ja-JP" sz="1600" i="1" dirty="0"/>
              <a:t> contributions in the same year.</a:t>
            </a:r>
            <a:endParaRPr lang="en-US" sz="1600" i="1" dirty="0"/>
          </a:p>
        </p:txBody>
      </p:sp>
      <p:sp>
        <p:nvSpPr>
          <p:cNvPr id="4" name="Slide Number Placeholder 3"/>
          <p:cNvSpPr>
            <a:spLocks noGrp="1"/>
          </p:cNvSpPr>
          <p:nvPr>
            <p:ph type="sldNum" sz="quarter" idx="10"/>
          </p:nvPr>
        </p:nvSpPr>
        <p:spPr/>
        <p:txBody>
          <a:bodyPr/>
          <a:lstStyle/>
          <a:p>
            <a:fld id="{ABC39823-75A4-FF44-8DE7-893D833FDC77}" type="slidenum">
              <a:rPr lang="en-US" smtClean="0"/>
              <a:pPr/>
              <a:t>4</a:t>
            </a:fld>
            <a:endParaRPr lang="en-US"/>
          </a:p>
        </p:txBody>
      </p:sp>
    </p:spTree>
    <p:extLst>
      <p:ext uri="{BB962C8B-B14F-4D97-AF65-F5344CB8AC3E}">
        <p14:creationId xmlns:p14="http://schemas.microsoft.com/office/powerpoint/2010/main" val="250806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pPr>
              <a:spcBef>
                <a:spcPct val="0"/>
              </a:spcBef>
              <a:spcAft>
                <a:spcPts val="800"/>
              </a:spcAft>
            </a:pPr>
            <a:r>
              <a:rPr lang="en-US" sz="1600" dirty="0"/>
              <a:t>This chart is intended to examine the tax impact of Roth contributions for employees in different tax brackets. For sake of this illustration, we've assumed a total contribution of $10,000 and a 25% income tax rate when the money is withdrawn in retirement. We've also assumed that each account grows at a steady 8% over a 20 year investment period.</a:t>
            </a:r>
          </a:p>
          <a:p>
            <a:pPr>
              <a:spcBef>
                <a:spcPct val="0"/>
              </a:spcBef>
              <a:spcAft>
                <a:spcPts val="800"/>
              </a:spcAft>
            </a:pPr>
            <a:r>
              <a:rPr lang="en-US" sz="1600" dirty="0"/>
              <a:t>In the first column, we see that $10,000 contributed to a traditional 457 account would result in a payout of about $35,000 in retirement. To determine whether Roth contributions would be a better choice, we need to determine whether they would increase or decrease the total distribution in retirement.</a:t>
            </a:r>
          </a:p>
          <a:p>
            <a:pPr>
              <a:spcBef>
                <a:spcPct val="0"/>
              </a:spcBef>
              <a:spcAft>
                <a:spcPts val="800"/>
              </a:spcAft>
            </a:pPr>
            <a:r>
              <a:rPr lang="en-US" sz="1600" b="1" dirty="0"/>
              <a:t>Employee A </a:t>
            </a:r>
            <a:r>
              <a:rPr lang="en-US" sz="1600" dirty="0"/>
              <a:t>is currently in the 15% income tax bracket. If he chooses to make Roth contributions rather than traditional contributions, he will hypothetically end up with a  larger payout in retirement. This is because he is pre-paying the taxes now at a lower rate.</a:t>
            </a:r>
          </a:p>
          <a:p>
            <a:pPr>
              <a:spcBef>
                <a:spcPct val="0"/>
              </a:spcBef>
              <a:spcAft>
                <a:spcPts val="800"/>
              </a:spcAft>
            </a:pPr>
            <a:r>
              <a:rPr lang="en-US" sz="1600" b="1" dirty="0"/>
              <a:t>Employee B </a:t>
            </a:r>
            <a:r>
              <a:rPr lang="en-US" sz="1600" dirty="0"/>
              <a:t>is currently in the 35% income tax bracket.  If she chooses to make Roth contributions rather than traditional contributions, she will hypothetically end up with a smaller payout in retirement. She would therefore be better off making traditional contributions and deferring the income tax until retirement when she is in a lower tax bracket.</a:t>
            </a:r>
          </a:p>
          <a:p>
            <a:pPr>
              <a:spcBef>
                <a:spcPct val="0"/>
              </a:spcBef>
              <a:spcAft>
                <a:spcPts val="800"/>
              </a:spcAft>
            </a:pPr>
            <a:r>
              <a:rPr lang="en-US" sz="1600" b="1" dirty="0"/>
              <a:t>Employee C </a:t>
            </a:r>
            <a:r>
              <a:rPr lang="en-US" sz="1600" dirty="0"/>
              <a:t>is currently in the 25% income tax bracket (the same bracket he will be in at retirement). Hypothetically, he could choose either Roth or traditional contributions and end up with the same payout in retirement. </a:t>
            </a:r>
          </a:p>
          <a:p>
            <a:pPr>
              <a:spcBef>
                <a:spcPct val="0"/>
              </a:spcBef>
              <a:spcAft>
                <a:spcPts val="800"/>
              </a:spcAft>
            </a:pPr>
            <a:r>
              <a:rPr lang="en-US" sz="1600" dirty="0"/>
              <a:t>Regardless of your current tax bracket, you may choose to diversify your tax obligation by splitting your money between Roth and traditional contributions. This would allow you to pay a portion of your income tax now and a portion of it later in retirement. Remember that, with either contribution type, any earnings in your account grow tax-deferred until they are withdrawn.</a:t>
            </a:r>
          </a:p>
        </p:txBody>
      </p:sp>
      <p:sp>
        <p:nvSpPr>
          <p:cNvPr id="4" name="Slide Number Placeholder 3"/>
          <p:cNvSpPr>
            <a:spLocks noGrp="1"/>
          </p:cNvSpPr>
          <p:nvPr>
            <p:ph type="sldNum" sz="quarter" idx="10"/>
          </p:nvPr>
        </p:nvSpPr>
        <p:spPr/>
        <p:txBody>
          <a:bodyPr/>
          <a:lstStyle/>
          <a:p>
            <a:fld id="{ABC39823-75A4-FF44-8DE7-893D833FDC77}" type="slidenum">
              <a:rPr lang="en-US" smtClean="0"/>
              <a:pPr/>
              <a:t>5</a:t>
            </a:fld>
            <a:endParaRPr lang="en-US"/>
          </a:p>
        </p:txBody>
      </p:sp>
    </p:spTree>
    <p:extLst>
      <p:ext uri="{BB962C8B-B14F-4D97-AF65-F5344CB8AC3E}">
        <p14:creationId xmlns:p14="http://schemas.microsoft.com/office/powerpoint/2010/main" val="2508066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8038" y="457200"/>
            <a:ext cx="2736850" cy="2052638"/>
          </a:xfrm>
        </p:spPr>
      </p:sp>
      <p:sp>
        <p:nvSpPr>
          <p:cNvPr id="3" name="Notes Placeholder 2"/>
          <p:cNvSpPr>
            <a:spLocks noGrp="1"/>
          </p:cNvSpPr>
          <p:nvPr>
            <p:ph type="body" idx="1"/>
          </p:nvPr>
        </p:nvSpPr>
        <p:spPr/>
        <p:txBody>
          <a:bodyPr/>
          <a:lstStyle/>
          <a:p>
            <a:pPr>
              <a:spcBef>
                <a:spcPct val="0"/>
              </a:spcBef>
              <a:spcAft>
                <a:spcPts val="800"/>
              </a:spcAft>
            </a:pPr>
            <a:r>
              <a:rPr lang="en-US" sz="1600"/>
              <a:t>You may want to consider making Roth 457 contributions if you:</a:t>
            </a:r>
          </a:p>
          <a:p>
            <a:pPr>
              <a:spcBef>
                <a:spcPct val="0"/>
              </a:spcBef>
              <a:spcAft>
                <a:spcPts val="800"/>
              </a:spcAft>
            </a:pPr>
            <a:r>
              <a:rPr lang="en-US" sz="1600"/>
              <a:t>• Expect to be in a higher tax bracket upon retirement</a:t>
            </a:r>
          </a:p>
          <a:p>
            <a:pPr>
              <a:spcBef>
                <a:spcPct val="0"/>
              </a:spcBef>
              <a:spcAft>
                <a:spcPts val="800"/>
              </a:spcAft>
            </a:pPr>
            <a:r>
              <a:rPr lang="en-US" sz="1600"/>
              <a:t>• Want to take advantage of potentially tax-free withdrawals</a:t>
            </a:r>
          </a:p>
          <a:p>
            <a:pPr>
              <a:spcBef>
                <a:spcPct val="0"/>
              </a:spcBef>
              <a:spcAft>
                <a:spcPts val="800"/>
              </a:spcAft>
            </a:pPr>
            <a:r>
              <a:rPr lang="en-US" sz="1600"/>
              <a:t>• Are younger, with many working years ahead of you</a:t>
            </a:r>
          </a:p>
          <a:p>
            <a:pPr>
              <a:spcBef>
                <a:spcPct val="0"/>
              </a:spcBef>
              <a:spcAft>
                <a:spcPts val="800"/>
              </a:spcAft>
            </a:pPr>
            <a:r>
              <a:rPr lang="en-US" sz="1600"/>
              <a:t>• Are unable to contribute to a Roth IRA</a:t>
            </a:r>
          </a:p>
          <a:p>
            <a:pPr>
              <a:spcBef>
                <a:spcPct val="0"/>
              </a:spcBef>
              <a:spcAft>
                <a:spcPts val="800"/>
              </a:spcAft>
            </a:pPr>
            <a:r>
              <a:rPr lang="en-US" sz="1600"/>
              <a:t>It’s also a route to consider if you</a:t>
            </a:r>
            <a:r>
              <a:rPr lang="ja-JP" altLang="en-US" sz="1600"/>
              <a:t>’</a:t>
            </a:r>
            <a:r>
              <a:rPr lang="en-US" altLang="ja-JP" sz="1600"/>
              <a:t>re looking for an estate-planning tool that allows you to leave assets tax-free to your heirs.</a:t>
            </a:r>
          </a:p>
          <a:p>
            <a:pPr>
              <a:spcBef>
                <a:spcPct val="0"/>
              </a:spcBef>
              <a:spcAft>
                <a:spcPts val="800"/>
              </a:spcAft>
            </a:pPr>
            <a:r>
              <a:rPr lang="en-US" sz="1600"/>
              <a:t>Remember, federal income tax laws are complex and subject to change. The information in this educational module was based on current interpretations of the law and is not guaranteed. Neither Nationwide nor its representatives give legal or tax advice. Please consult your attorney or tax advisor for answers to specific questions. Information provided by Retirement Specialists is for educational purposes only and is not intended as investment advice.</a:t>
            </a:r>
          </a:p>
        </p:txBody>
      </p:sp>
      <p:sp>
        <p:nvSpPr>
          <p:cNvPr id="4" name="Slide Number Placeholder 3"/>
          <p:cNvSpPr>
            <a:spLocks noGrp="1"/>
          </p:cNvSpPr>
          <p:nvPr>
            <p:ph type="sldNum" sz="quarter" idx="10"/>
          </p:nvPr>
        </p:nvSpPr>
        <p:spPr/>
        <p:txBody>
          <a:bodyPr/>
          <a:lstStyle/>
          <a:p>
            <a:fld id="{ABC39823-75A4-FF44-8DE7-893D833FDC77}" type="slidenum">
              <a:rPr lang="en-US" smtClean="0"/>
              <a:pPr/>
              <a:t>6</a:t>
            </a:fld>
            <a:endParaRPr lang="en-US"/>
          </a:p>
        </p:txBody>
      </p:sp>
    </p:spTree>
    <p:extLst>
      <p:ext uri="{BB962C8B-B14F-4D97-AF65-F5344CB8AC3E}">
        <p14:creationId xmlns:p14="http://schemas.microsoft.com/office/powerpoint/2010/main" val="766789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7744" y="215900"/>
            <a:ext cx="8677656" cy="6402615"/>
          </a:xfrm>
          <a:prstGeom prst="rect">
            <a:avLst/>
          </a:prstGeom>
        </p:spPr>
      </p:pic>
      <p:sp>
        <p:nvSpPr>
          <p:cNvPr id="8" name="Rectangle 7"/>
          <p:cNvSpPr/>
          <p:nvPr userDrawn="1"/>
        </p:nvSpPr>
        <p:spPr>
          <a:xfrm>
            <a:off x="0" y="3196897"/>
            <a:ext cx="9144000" cy="1600200"/>
          </a:xfrm>
          <a:prstGeom prst="rect">
            <a:avLst/>
          </a:prstGeom>
          <a:gradFill flip="none" rotWithShape="1">
            <a:gsLst>
              <a:gs pos="50000">
                <a:srgbClr val="1C57A5">
                  <a:alpha val="85000"/>
                </a:srgbClr>
              </a:gs>
              <a:gs pos="0">
                <a:srgbClr val="002B45"/>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ctrTitle"/>
          </p:nvPr>
        </p:nvSpPr>
        <p:spPr>
          <a:xfrm>
            <a:off x="228600" y="3283818"/>
            <a:ext cx="4609208" cy="1629376"/>
          </a:xfrm>
        </p:spPr>
        <p:txBody>
          <a:bodyPr>
            <a:normAutofit/>
          </a:bodyPr>
          <a:lstStyle>
            <a:lvl1pPr>
              <a:defRPr sz="2600">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4954783" y="3283818"/>
            <a:ext cx="3960617" cy="1629376"/>
          </a:xfrm>
        </p:spPr>
        <p:txBody>
          <a:bodyPr anchor="ctr">
            <a:normAutofit/>
          </a:bodyPr>
          <a:lstStyle>
            <a:lvl1pPr marL="0" indent="0" algn="l">
              <a:buNone/>
              <a:defRPr sz="16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NandEagle Vert OYS 3C.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5800" y="368299"/>
            <a:ext cx="978380" cy="1097280"/>
          </a:xfrm>
          <a:prstGeom prst="rect">
            <a:avLst/>
          </a:prstGeom>
        </p:spPr>
      </p:pic>
    </p:spTree>
    <p:extLst>
      <p:ext uri="{BB962C8B-B14F-4D97-AF65-F5344CB8AC3E}">
        <p14:creationId xmlns:p14="http://schemas.microsoft.com/office/powerpoint/2010/main" val="296452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Rectangle 5"/>
          <p:cNvSpPr/>
          <p:nvPr userDrawn="1"/>
        </p:nvSpPr>
        <p:spPr>
          <a:xfrm>
            <a:off x="228600" y="228600"/>
            <a:ext cx="8686800" cy="6400800"/>
          </a:xfrm>
          <a:prstGeom prst="rect">
            <a:avLst/>
          </a:prstGeom>
          <a:solidFill>
            <a:srgbClr val="8B8D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ubtitle 2"/>
          <p:cNvSpPr>
            <a:spLocks noGrp="1"/>
          </p:cNvSpPr>
          <p:nvPr>
            <p:ph type="subTitle" idx="1"/>
          </p:nvPr>
        </p:nvSpPr>
        <p:spPr>
          <a:xfrm>
            <a:off x="685800" y="685800"/>
            <a:ext cx="7772400" cy="5486400"/>
          </a:xfrm>
        </p:spPr>
        <p:txBody>
          <a:bodyPr lIns="274320" tIns="228600" rIns="274320" bIns="228600" anchor="b" anchorCtr="0">
            <a:normAutofit/>
          </a:bodyPr>
          <a:lstStyle>
            <a:lvl1pPr marL="0" indent="0" algn="l">
              <a:lnSpc>
                <a:spcPct val="110000"/>
              </a:lnSpc>
              <a:buNone/>
              <a:defRPr sz="12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473061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407159" y="6356350"/>
            <a:ext cx="2581656" cy="365125"/>
          </a:xfrm>
        </p:spPr>
        <p:txBody>
          <a:bodyPr/>
          <a:lstStyle>
            <a:lvl1pPr>
              <a:defRPr sz="1000">
                <a:latin typeface="Arial"/>
                <a:cs typeface="Arial"/>
              </a:defRPr>
            </a:lvl1pPr>
          </a:lstStyle>
          <a:p>
            <a:fld id="{D2C4975E-064E-3B4F-ACE5-9359461D46A7}" type="slidenum">
              <a:rPr lang="en-US" smtClean="0"/>
              <a:pPr/>
              <a:t>‹#›</a:t>
            </a:fld>
            <a:endParaRPr lang="en-US" dirty="0"/>
          </a:p>
        </p:txBody>
      </p:sp>
      <p:sp>
        <p:nvSpPr>
          <p:cNvPr id="9" name="Title 1"/>
          <p:cNvSpPr>
            <a:spLocks noGrp="1"/>
          </p:cNvSpPr>
          <p:nvPr>
            <p:ph type="ctrTitle"/>
          </p:nvPr>
        </p:nvSpPr>
        <p:spPr>
          <a:xfrm>
            <a:off x="574954" y="410404"/>
            <a:ext cx="5912079" cy="1910228"/>
          </a:xfrm>
        </p:spPr>
        <p:txBody>
          <a:bodyPr>
            <a:normAutofit/>
          </a:bodyPr>
          <a:lstStyle>
            <a:lvl1pPr algn="l">
              <a:defRPr sz="3200">
                <a:solidFill>
                  <a:srgbClr val="1D3245"/>
                </a:solidFill>
                <a:latin typeface="Arial"/>
                <a:cs typeface="Arial"/>
              </a:defRPr>
            </a:lvl1pPr>
          </a:lstStyle>
          <a:p>
            <a:r>
              <a:rPr lang="en-US" dirty="0"/>
              <a:t>Click to edit Master title style</a:t>
            </a:r>
          </a:p>
        </p:txBody>
      </p:sp>
      <p:sp>
        <p:nvSpPr>
          <p:cNvPr id="8" name="Rectangle 7"/>
          <p:cNvSpPr/>
          <p:nvPr userDrawn="1"/>
        </p:nvSpPr>
        <p:spPr>
          <a:xfrm>
            <a:off x="6858000" y="278500"/>
            <a:ext cx="2286000" cy="320040"/>
          </a:xfrm>
          <a:prstGeom prst="rect">
            <a:avLst/>
          </a:prstGeom>
          <a:gradFill flip="none" rotWithShape="1">
            <a:gsLst>
              <a:gs pos="50000">
                <a:srgbClr val="1C57A5"/>
              </a:gs>
              <a:gs pos="0">
                <a:srgbClr val="002B45"/>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91440" algn="l">
              <a:spcBef>
                <a:spcPts val="0"/>
              </a:spcBef>
              <a:spcAft>
                <a:spcPts val="0"/>
              </a:spcAft>
            </a:pPr>
            <a:r>
              <a:rPr lang="en-US" sz="1100" kern="1100" cap="all" spc="50" baseline="0" dirty="0">
                <a:latin typeface="Arial"/>
                <a:cs typeface="Arial"/>
              </a:rPr>
              <a:t>Roth 457</a:t>
            </a:r>
          </a:p>
        </p:txBody>
      </p:sp>
      <p:sp>
        <p:nvSpPr>
          <p:cNvPr id="12" name="Subtitle 2"/>
          <p:cNvSpPr>
            <a:spLocks noGrp="1"/>
          </p:cNvSpPr>
          <p:nvPr>
            <p:ph type="subTitle" idx="1"/>
          </p:nvPr>
        </p:nvSpPr>
        <p:spPr>
          <a:xfrm>
            <a:off x="923636" y="2320631"/>
            <a:ext cx="5563397" cy="2609273"/>
          </a:xfrm>
        </p:spPr>
        <p:txBody>
          <a:bodyPr anchor="ctr">
            <a:normAutofit/>
          </a:bodyPr>
          <a:lstStyle>
            <a:lvl1pPr marL="0" indent="0" algn="l">
              <a:buNone/>
              <a:defRPr sz="1600">
                <a:solidFill>
                  <a:srgbClr val="7476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48980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6407159" y="6356350"/>
            <a:ext cx="2581656" cy="365125"/>
          </a:xfrm>
        </p:spPr>
        <p:txBody>
          <a:bodyPr/>
          <a:lstStyle>
            <a:lvl1pPr>
              <a:defRPr sz="1000">
                <a:solidFill>
                  <a:schemeClr val="bg1"/>
                </a:solidFill>
                <a:latin typeface="Arial"/>
                <a:cs typeface="Arial"/>
              </a:defRPr>
            </a:lvl1pPr>
          </a:lstStyle>
          <a:p>
            <a:fld id="{D2C4975E-064E-3B4F-ACE5-9359461D46A7}" type="slidenum">
              <a:rPr lang="en-US" smtClean="0"/>
              <a:pPr/>
              <a:t>‹#›</a:t>
            </a:fld>
            <a:endParaRPr lang="en-US" dirty="0"/>
          </a:p>
        </p:txBody>
      </p:sp>
      <p:sp>
        <p:nvSpPr>
          <p:cNvPr id="8" name="Rectangle 7"/>
          <p:cNvSpPr/>
          <p:nvPr userDrawn="1"/>
        </p:nvSpPr>
        <p:spPr>
          <a:xfrm>
            <a:off x="6858000" y="278500"/>
            <a:ext cx="2286000" cy="3200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91440" algn="l">
              <a:spcBef>
                <a:spcPts val="0"/>
              </a:spcBef>
              <a:spcAft>
                <a:spcPts val="0"/>
              </a:spcAft>
            </a:pPr>
            <a:r>
              <a:rPr lang="en-US" sz="1100" kern="1100" cap="all" spc="50" baseline="0" dirty="0">
                <a:solidFill>
                  <a:srgbClr val="1C57A5"/>
                </a:solidFill>
                <a:latin typeface="Arial"/>
                <a:cs typeface="Arial"/>
              </a:rPr>
              <a:t>MILLENIALS</a:t>
            </a:r>
          </a:p>
        </p:txBody>
      </p:sp>
      <p:sp>
        <p:nvSpPr>
          <p:cNvPr id="9" name="Title 1"/>
          <p:cNvSpPr>
            <a:spLocks noGrp="1"/>
          </p:cNvSpPr>
          <p:nvPr>
            <p:ph type="ctrTitle"/>
          </p:nvPr>
        </p:nvSpPr>
        <p:spPr>
          <a:xfrm>
            <a:off x="574954" y="410404"/>
            <a:ext cx="5912079" cy="1910228"/>
          </a:xfrm>
        </p:spPr>
        <p:txBody>
          <a:bodyPr>
            <a:normAutofit/>
          </a:bodyPr>
          <a:lstStyle>
            <a:lvl1pPr algn="l">
              <a:defRPr sz="3200">
                <a:solidFill>
                  <a:srgbClr val="1D3245"/>
                </a:solidFill>
                <a:latin typeface="Arial"/>
                <a:cs typeface="Arial"/>
              </a:defRPr>
            </a:lvl1pPr>
          </a:lstStyle>
          <a:p>
            <a:r>
              <a:rPr lang="en-US" dirty="0"/>
              <a:t>Click to edit Master title style</a:t>
            </a:r>
          </a:p>
        </p:txBody>
      </p:sp>
      <p:sp>
        <p:nvSpPr>
          <p:cNvPr id="10" name="Subtitle 2"/>
          <p:cNvSpPr>
            <a:spLocks noGrp="1"/>
          </p:cNvSpPr>
          <p:nvPr>
            <p:ph type="subTitle" idx="1"/>
          </p:nvPr>
        </p:nvSpPr>
        <p:spPr>
          <a:xfrm>
            <a:off x="923636" y="2320631"/>
            <a:ext cx="5563397" cy="2609273"/>
          </a:xfrm>
        </p:spPr>
        <p:txBody>
          <a:bodyPr anchor="ctr">
            <a:normAutofit/>
          </a:bodyPr>
          <a:lstStyle>
            <a:lvl1pPr marL="0" indent="0" algn="l">
              <a:buNone/>
              <a:defRPr sz="1600">
                <a:solidFill>
                  <a:srgbClr val="7476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8923177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41AC2-EB6D-8244-9622-9FF05F43C6E1}" type="datetimeFigureOut">
              <a:rPr lang="en-US" smtClean="0"/>
              <a:pPr/>
              <a:t>7/31/2018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4975E-064E-3B4F-ACE5-9359461D46A7}" type="slidenum">
              <a:rPr lang="en-US" smtClean="0"/>
              <a:pPr/>
              <a:t>‹#›</a:t>
            </a:fld>
            <a:endParaRPr lang="en-US"/>
          </a:p>
        </p:txBody>
      </p:sp>
    </p:spTree>
    <p:extLst>
      <p:ext uri="{BB962C8B-B14F-4D97-AF65-F5344CB8AC3E}">
        <p14:creationId xmlns:p14="http://schemas.microsoft.com/office/powerpoint/2010/main" val="38193850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4601" y="3385144"/>
            <a:ext cx="4599999" cy="1158628"/>
          </a:xfrm>
        </p:spPr>
        <p:txBody>
          <a:bodyPr>
            <a:noAutofit/>
          </a:bodyPr>
          <a:lstStyle/>
          <a:p>
            <a:pPr algn="l"/>
            <a:r>
              <a:rPr lang="en-US" sz="4200" spc="-100" dirty="0"/>
              <a:t>A NEW ROUTE TO RETIREMENT</a:t>
            </a:r>
          </a:p>
        </p:txBody>
      </p:sp>
      <p:sp>
        <p:nvSpPr>
          <p:cNvPr id="3" name="Subtitle 2"/>
          <p:cNvSpPr>
            <a:spLocks noGrp="1"/>
          </p:cNvSpPr>
          <p:nvPr>
            <p:ph type="subTitle" idx="1"/>
          </p:nvPr>
        </p:nvSpPr>
        <p:spPr>
          <a:xfrm>
            <a:off x="5259244" y="3530600"/>
            <a:ext cx="2778124" cy="962372"/>
          </a:xfrm>
        </p:spPr>
        <p:txBody>
          <a:bodyPr>
            <a:noAutofit/>
          </a:bodyPr>
          <a:lstStyle/>
          <a:p>
            <a:r>
              <a:rPr lang="en-US" kern="1100" spc="60" dirty="0"/>
              <a:t>Roth 457</a:t>
            </a:r>
          </a:p>
        </p:txBody>
      </p:sp>
      <p:cxnSp>
        <p:nvCxnSpPr>
          <p:cNvPr id="6" name="Straight Connector 5"/>
          <p:cNvCxnSpPr/>
          <p:nvPr/>
        </p:nvCxnSpPr>
        <p:spPr>
          <a:xfrm>
            <a:off x="5065131" y="3530600"/>
            <a:ext cx="0" cy="962372"/>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162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pPr>
              <a:spcBef>
                <a:spcPts val="600"/>
              </a:spcBef>
            </a:pPr>
            <a:r>
              <a:rPr lang="en-US" dirty="0"/>
              <a:t>Neither Nationwide</a:t>
            </a:r>
            <a:r>
              <a:rPr lang="en-US" baseline="30000" dirty="0"/>
              <a:t>®</a:t>
            </a:r>
            <a:r>
              <a:rPr lang="en-US" dirty="0"/>
              <a:t> nor any of its representatives give legal or tax advice.</a:t>
            </a:r>
          </a:p>
          <a:p>
            <a:pPr>
              <a:spcBef>
                <a:spcPts val="600"/>
              </a:spcBef>
            </a:pPr>
            <a:r>
              <a:rPr lang="en-US" dirty="0"/>
              <a:t>Information provided by Retirement Specialists is for educational purposes only and is not intended as investment advice.</a:t>
            </a:r>
          </a:p>
          <a:p>
            <a:pPr>
              <a:spcBef>
                <a:spcPts val="600"/>
              </a:spcBef>
            </a:pPr>
            <a:r>
              <a:rPr lang="en-US" dirty="0"/>
              <a:t>Nationwide Retirement Solutions, Inc. and Nationwide Life Insurance Company (collectively "Nationwide") have endorsement relationships with the National Association of Counties and the International Association of Firefighters-Financial Corporation. More information about the endorsement relationships may be found online at </a:t>
            </a:r>
            <a:r>
              <a:rPr lang="en-US" dirty="0" err="1"/>
              <a:t>www.nrsforu.com</a:t>
            </a:r>
            <a:r>
              <a:rPr lang="en-US" dirty="0"/>
              <a:t>.</a:t>
            </a:r>
          </a:p>
          <a:p>
            <a:pPr>
              <a:spcBef>
                <a:spcPts val="600"/>
              </a:spcBef>
            </a:pPr>
            <a:r>
              <a:rPr lang="en-US" dirty="0"/>
              <a:t>Nationwide Retirement Solutions, Inc. and its affiliates (Nationwide) offer a variety of investment options to public sector retirement plans through variable annuity contracts, trust or custodial accounts. Nationwide may receive payments from mutual funds or their affiliates in connection with those investment options. </a:t>
            </a:r>
            <a:br>
              <a:rPr lang="en-US" dirty="0"/>
            </a:br>
            <a:r>
              <a:rPr lang="en-US" dirty="0"/>
              <a:t>For more detail about the payments Nationwide receives, please visit </a:t>
            </a:r>
            <a:r>
              <a:rPr lang="en-US" dirty="0" err="1"/>
              <a:t>www.nrsforu.com</a:t>
            </a:r>
            <a:r>
              <a:rPr lang="en-US" dirty="0"/>
              <a:t>.</a:t>
            </a:r>
          </a:p>
          <a:p>
            <a:pPr>
              <a:spcBef>
                <a:spcPts val="600"/>
              </a:spcBef>
            </a:pPr>
            <a:r>
              <a:rPr lang="en-US" dirty="0"/>
              <a:t>Retirement Specialists are registered representatives of Nationwide Investment Services Corporation, member FINRA. In MI only: Nationwide Investment </a:t>
            </a:r>
            <a:r>
              <a:rPr lang="en-US" dirty="0" err="1"/>
              <a:t>Svcs</a:t>
            </a:r>
            <a:r>
              <a:rPr lang="en-US" dirty="0"/>
              <a:t>. Corporation.</a:t>
            </a:r>
          </a:p>
          <a:p>
            <a:pPr>
              <a:spcBef>
                <a:spcPts val="600"/>
              </a:spcBef>
            </a:pPr>
            <a:r>
              <a:rPr lang="en-US" dirty="0"/>
              <a:t>Nationwide, the Nationwide N and Eagle and Nationwide is on your side are service marks of Nationwide Mutual Insurance Company. © 2018 Nationwide</a:t>
            </a:r>
          </a:p>
          <a:p>
            <a:pPr>
              <a:spcBef>
                <a:spcPts val="600"/>
              </a:spcBef>
            </a:pPr>
            <a:r>
              <a:rPr lang="en-US" dirty="0" err="1"/>
              <a:t>NRM-8401AO.9</a:t>
            </a:r>
            <a:r>
              <a:rPr lang="en-US" dirty="0"/>
              <a:t> (01/18)</a:t>
            </a:r>
          </a:p>
        </p:txBody>
      </p:sp>
      <p:pic>
        <p:nvPicPr>
          <p:cNvPr id="5" name="Picture 4" descr="NandEagle Horiz NW 2C.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818" y="944492"/>
            <a:ext cx="1951182" cy="763506"/>
          </a:xfrm>
          <a:prstGeom prst="rect">
            <a:avLst/>
          </a:prstGeom>
        </p:spPr>
      </p:pic>
    </p:spTree>
    <p:extLst>
      <p:ext uri="{BB962C8B-B14F-4D97-AF65-F5344CB8AC3E}">
        <p14:creationId xmlns:p14="http://schemas.microsoft.com/office/powerpoint/2010/main" val="3013471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ctrTitle"/>
          </p:nvPr>
        </p:nvSpPr>
        <p:spPr>
          <a:xfrm>
            <a:off x="574954" y="800100"/>
            <a:ext cx="7711796" cy="1145817"/>
          </a:xfrm>
        </p:spPr>
        <p:txBody>
          <a:bodyPr>
            <a:normAutofit/>
          </a:bodyPr>
          <a:lstStyle/>
          <a:p>
            <a:r>
              <a:rPr lang="en-US" dirty="0">
                <a:solidFill>
                  <a:srgbClr val="1C57A5"/>
                </a:solidFill>
              </a:rPr>
              <a:t>Traditional vs. Roth 457</a:t>
            </a:r>
          </a:p>
        </p:txBody>
      </p:sp>
      <p:sp>
        <p:nvSpPr>
          <p:cNvPr id="8" name="Slide Number Placeholder 4"/>
          <p:cNvSpPr>
            <a:spLocks noGrp="1"/>
          </p:cNvSpPr>
          <p:nvPr>
            <p:ph type="sldNum" sz="quarter" idx="12"/>
          </p:nvPr>
        </p:nvSpPr>
        <p:spPr>
          <a:xfrm>
            <a:off x="6407159" y="6356350"/>
            <a:ext cx="2581656" cy="365125"/>
          </a:xfrm>
        </p:spPr>
        <p:txBody>
          <a:bodyPr/>
          <a:lstStyle>
            <a:lvl1pPr>
              <a:defRPr sz="1000">
                <a:latin typeface="Arial"/>
                <a:cs typeface="Arial"/>
              </a:defRPr>
            </a:lvl1pPr>
          </a:lstStyle>
          <a:p>
            <a:fld id="{D2C4975E-064E-3B4F-ACE5-9359461D46A7}" type="slidenum">
              <a:rPr lang="en-US" smtClean="0"/>
              <a:pPr/>
              <a:t>3</a:t>
            </a:fld>
            <a:endParaRPr lang="en-US" dirty="0"/>
          </a:p>
        </p:txBody>
      </p:sp>
      <p:sp>
        <p:nvSpPr>
          <p:cNvPr id="20" name="TextBox 19"/>
          <p:cNvSpPr txBox="1"/>
          <p:nvPr/>
        </p:nvSpPr>
        <p:spPr>
          <a:xfrm>
            <a:off x="658367" y="4958160"/>
            <a:ext cx="7454929" cy="1442117"/>
          </a:xfrm>
          <a:prstGeom prst="rect">
            <a:avLst/>
          </a:prstGeom>
          <a:noFill/>
        </p:spPr>
        <p:txBody>
          <a:bodyPr wrap="square" lIns="91440" bIns="0" rtlCol="0" anchor="b" anchorCtr="0">
            <a:noAutofit/>
          </a:bodyPr>
          <a:lstStyle/>
          <a:p>
            <a:pPr>
              <a:spcBef>
                <a:spcPts val="400"/>
              </a:spcBef>
            </a:pPr>
            <a:r>
              <a:rPr lang="en-US" sz="900" i="1" dirty="0">
                <a:solidFill>
                  <a:schemeClr val="tx1">
                    <a:lumMod val="50000"/>
                    <a:lumOff val="50000"/>
                  </a:schemeClr>
                </a:solidFill>
                <a:latin typeface="Arial" charset="0"/>
                <a:ea typeface="Arial" charset="0"/>
                <a:cs typeface="Arial" charset="0"/>
              </a:rPr>
              <a:t>*Contributions and earnings distributed from a Roth 457 account are not taxable if the distribution is made after five consecutive tax years since the first Roth contribution was made to the Roth 457 account and the distribution is made after age 59</a:t>
            </a:r>
            <a:r>
              <a:rPr lang="en-US" sz="900" i="1" baseline="30000" dirty="0">
                <a:solidFill>
                  <a:schemeClr val="tx1">
                    <a:lumMod val="50000"/>
                    <a:lumOff val="50000"/>
                  </a:schemeClr>
                </a:solidFill>
                <a:latin typeface="Arial" charset="0"/>
                <a:ea typeface="Arial" charset="0"/>
                <a:cs typeface="Arial" charset="0"/>
              </a:rPr>
              <a:t>1</a:t>
            </a:r>
            <a:r>
              <a:rPr lang="en-US" sz="900" i="1" baseline="20000" dirty="0">
                <a:solidFill>
                  <a:schemeClr val="tx1">
                    <a:lumMod val="50000"/>
                    <a:lumOff val="50000"/>
                  </a:schemeClr>
                </a:solidFill>
                <a:latin typeface="Arial" charset="0"/>
                <a:ea typeface="Arial" charset="0"/>
                <a:cs typeface="Arial" charset="0"/>
              </a:rPr>
              <a:t>/</a:t>
            </a:r>
            <a:r>
              <a:rPr lang="en-US" sz="900" i="1" baseline="-1000" dirty="0">
                <a:solidFill>
                  <a:schemeClr val="tx1">
                    <a:lumMod val="50000"/>
                    <a:lumOff val="50000"/>
                  </a:schemeClr>
                </a:solidFill>
                <a:latin typeface="Arial" charset="0"/>
                <a:ea typeface="Arial" charset="0"/>
                <a:cs typeface="Arial" charset="0"/>
              </a:rPr>
              <a:t>2</a:t>
            </a:r>
            <a:r>
              <a:rPr lang="en-US" sz="900" i="1" dirty="0">
                <a:solidFill>
                  <a:schemeClr val="tx1">
                    <a:lumMod val="50000"/>
                    <a:lumOff val="50000"/>
                  </a:schemeClr>
                </a:solidFill>
                <a:latin typeface="Arial" charset="0"/>
                <a:ea typeface="Arial" charset="0"/>
                <a:cs typeface="Arial" charset="0"/>
              </a:rPr>
              <a:t>, or because of death, or disability</a:t>
            </a:r>
            <a:r>
              <a:rPr lang="en-US" sz="900" i="1" dirty="0"/>
              <a:t>. </a:t>
            </a:r>
          </a:p>
        </p:txBody>
      </p:sp>
      <p:sp>
        <p:nvSpPr>
          <p:cNvPr id="21" name="Content Placeholder 6"/>
          <p:cNvSpPr txBox="1">
            <a:spLocks/>
          </p:cNvSpPr>
          <p:nvPr/>
        </p:nvSpPr>
        <p:spPr>
          <a:xfrm>
            <a:off x="658368" y="1945917"/>
            <a:ext cx="3782568" cy="2860394"/>
          </a:xfrm>
          <a:prstGeom prst="rect">
            <a:avLst/>
          </a:prstGeom>
        </p:spPr>
        <p:txBody>
          <a:bodyPr vert="horz" lIns="91440" tIns="45720" rIns="91440" bIns="45720" rtlCol="0" anchor="ctr">
            <a:normAutofit/>
          </a:bodyPr>
          <a:lstStyle>
            <a:lvl1pPr marL="0" indent="0" algn="l" defTabSz="457200" rtl="0" eaLnBrk="1" latinLnBrk="0" hangingPunct="1">
              <a:spcBef>
                <a:spcPct val="20000"/>
              </a:spcBef>
              <a:buFont typeface="Arial"/>
              <a:buNone/>
              <a:defRPr sz="1600" kern="1200">
                <a:solidFill>
                  <a:srgbClr val="747678"/>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a:p>
            <a:pPr marL="800100" lvl="1" indent="-342900" algn="l">
              <a:spcBef>
                <a:spcPts val="600"/>
              </a:spcBef>
              <a:buFont typeface="Arial" charset="0"/>
              <a:buChar char="•"/>
            </a:pPr>
            <a:r>
              <a:rPr lang="en-US" sz="2200" dirty="0">
                <a:solidFill>
                  <a:schemeClr val="tx1">
                    <a:lumMod val="50000"/>
                    <a:lumOff val="50000"/>
                  </a:schemeClr>
                </a:solidFill>
                <a:latin typeface="Arial" charset="0"/>
                <a:ea typeface="Arial" charset="0"/>
                <a:cs typeface="Arial" charset="0"/>
              </a:rPr>
              <a:t>Pre-tax contributions</a:t>
            </a:r>
          </a:p>
          <a:p>
            <a:pPr marL="800100" lvl="1" indent="-342900" algn="l">
              <a:buFont typeface="Arial" charset="0"/>
              <a:buChar char="•"/>
            </a:pPr>
            <a:r>
              <a:rPr lang="en-US" sz="2200" dirty="0">
                <a:solidFill>
                  <a:schemeClr val="tx1">
                    <a:lumMod val="50000"/>
                    <a:lumOff val="50000"/>
                  </a:schemeClr>
                </a:solidFill>
                <a:latin typeface="Arial" charset="0"/>
                <a:ea typeface="Arial" charset="0"/>
                <a:cs typeface="Arial" charset="0"/>
              </a:rPr>
              <a:t>Tax-deferred growth</a:t>
            </a:r>
          </a:p>
          <a:p>
            <a:pPr marL="800100" lvl="1" indent="-342900" algn="l">
              <a:buFont typeface="Arial" charset="0"/>
              <a:buChar char="•"/>
            </a:pPr>
            <a:r>
              <a:rPr lang="en-US" sz="2200" dirty="0">
                <a:solidFill>
                  <a:schemeClr val="tx1">
                    <a:lumMod val="50000"/>
                    <a:lumOff val="50000"/>
                  </a:schemeClr>
                </a:solidFill>
                <a:latin typeface="Arial" charset="0"/>
                <a:ea typeface="Arial" charset="0"/>
                <a:cs typeface="Arial" charset="0"/>
              </a:rPr>
              <a:t>Contributions and earnings taxed upon withdrawal</a:t>
            </a:r>
          </a:p>
        </p:txBody>
      </p:sp>
      <p:sp>
        <p:nvSpPr>
          <p:cNvPr id="24" name="Content Placeholder 7"/>
          <p:cNvSpPr txBox="1">
            <a:spLocks/>
          </p:cNvSpPr>
          <p:nvPr/>
        </p:nvSpPr>
        <p:spPr>
          <a:xfrm>
            <a:off x="4542376" y="1945917"/>
            <a:ext cx="3782568" cy="286039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a:p>
            <a:pPr lvl="1">
              <a:spcBef>
                <a:spcPts val="600"/>
              </a:spcBef>
              <a:buFont typeface="Arial" charset="0"/>
              <a:buChar char="•"/>
            </a:pPr>
            <a:r>
              <a:rPr lang="en-US" sz="2000" dirty="0">
                <a:solidFill>
                  <a:schemeClr val="tx1">
                    <a:lumMod val="50000"/>
                    <a:lumOff val="50000"/>
                  </a:schemeClr>
                </a:solidFill>
                <a:latin typeface="Arial" charset="0"/>
                <a:ea typeface="Arial" charset="0"/>
                <a:cs typeface="Arial" charset="0"/>
              </a:rPr>
              <a:t>After-tax contributions</a:t>
            </a:r>
          </a:p>
          <a:p>
            <a:pPr lvl="1">
              <a:buFont typeface="Arial" charset="0"/>
              <a:buChar char="•"/>
            </a:pPr>
            <a:r>
              <a:rPr lang="en-US" sz="2000" dirty="0">
                <a:solidFill>
                  <a:schemeClr val="tx1">
                    <a:lumMod val="50000"/>
                    <a:lumOff val="50000"/>
                  </a:schemeClr>
                </a:solidFill>
                <a:latin typeface="Arial" charset="0"/>
                <a:ea typeface="Arial" charset="0"/>
                <a:cs typeface="Arial" charset="0"/>
              </a:rPr>
              <a:t>Tax-deferred growth</a:t>
            </a:r>
          </a:p>
          <a:p>
            <a:pPr lvl="1">
              <a:buFont typeface="Arial" charset="0"/>
              <a:buChar char="•"/>
            </a:pPr>
            <a:r>
              <a:rPr lang="en-US" sz="2000" dirty="0">
                <a:solidFill>
                  <a:schemeClr val="tx1">
                    <a:lumMod val="50000"/>
                    <a:lumOff val="50000"/>
                  </a:schemeClr>
                </a:solidFill>
                <a:latin typeface="Arial" charset="0"/>
                <a:ea typeface="Arial" charset="0"/>
                <a:cs typeface="Arial" charset="0"/>
              </a:rPr>
              <a:t>Tax-free withdrawal </a:t>
            </a:r>
            <a:br>
              <a:rPr lang="en-US" sz="2000" dirty="0">
                <a:solidFill>
                  <a:schemeClr val="tx1">
                    <a:lumMod val="50000"/>
                    <a:lumOff val="50000"/>
                  </a:schemeClr>
                </a:solidFill>
                <a:latin typeface="Arial" charset="0"/>
                <a:ea typeface="Arial" charset="0"/>
                <a:cs typeface="Arial" charset="0"/>
              </a:rPr>
            </a:br>
            <a:r>
              <a:rPr lang="en-US" sz="2000" dirty="0">
                <a:solidFill>
                  <a:schemeClr val="tx1">
                    <a:lumMod val="50000"/>
                    <a:lumOff val="50000"/>
                  </a:schemeClr>
                </a:solidFill>
                <a:latin typeface="Arial" charset="0"/>
                <a:ea typeface="Arial" charset="0"/>
                <a:cs typeface="Arial" charset="0"/>
              </a:rPr>
              <a:t>of contributions and earnings*</a:t>
            </a:r>
          </a:p>
        </p:txBody>
      </p:sp>
      <p:sp>
        <p:nvSpPr>
          <p:cNvPr id="25" name="TextBox 24"/>
          <p:cNvSpPr txBox="1"/>
          <p:nvPr/>
        </p:nvSpPr>
        <p:spPr>
          <a:xfrm>
            <a:off x="724507" y="1945917"/>
            <a:ext cx="3429000" cy="492443"/>
          </a:xfrm>
          <a:prstGeom prst="rect">
            <a:avLst/>
          </a:prstGeom>
          <a:solidFill>
            <a:schemeClr val="tx1">
              <a:lumMod val="50000"/>
              <a:lumOff val="50000"/>
            </a:schemeClr>
          </a:solidFill>
        </p:spPr>
        <p:txBody>
          <a:bodyPr wrap="none" rtlCol="0">
            <a:noAutofit/>
          </a:bodyPr>
          <a:lstStyle/>
          <a:p>
            <a:r>
              <a:rPr lang="en-US" sz="2600" b="1" dirty="0">
                <a:solidFill>
                  <a:schemeClr val="bg1">
                    <a:alpha val="80000"/>
                  </a:schemeClr>
                </a:solidFill>
                <a:latin typeface="Arial" charset="0"/>
                <a:ea typeface="Arial" charset="0"/>
                <a:cs typeface="Arial" charset="0"/>
              </a:rPr>
              <a:t>Traditional </a:t>
            </a:r>
            <a:r>
              <a:rPr lang="en-US" sz="2600" b="1" spc="-150" dirty="0">
                <a:solidFill>
                  <a:schemeClr val="bg1">
                    <a:alpha val="80000"/>
                  </a:schemeClr>
                </a:solidFill>
                <a:latin typeface="Arial" charset="0"/>
                <a:ea typeface="Arial" charset="0"/>
                <a:cs typeface="Arial" charset="0"/>
              </a:rPr>
              <a:t>45</a:t>
            </a:r>
            <a:r>
              <a:rPr lang="en-US" sz="2600" b="1" dirty="0">
                <a:solidFill>
                  <a:schemeClr val="bg1">
                    <a:alpha val="80000"/>
                  </a:schemeClr>
                </a:solidFill>
                <a:latin typeface="Arial" charset="0"/>
                <a:ea typeface="Arial" charset="0"/>
                <a:cs typeface="Arial" charset="0"/>
              </a:rPr>
              <a:t>7:</a:t>
            </a:r>
          </a:p>
        </p:txBody>
      </p:sp>
      <p:sp>
        <p:nvSpPr>
          <p:cNvPr id="27" name="TextBox 26"/>
          <p:cNvSpPr txBox="1"/>
          <p:nvPr/>
        </p:nvSpPr>
        <p:spPr>
          <a:xfrm>
            <a:off x="4595287" y="1945917"/>
            <a:ext cx="3429000" cy="492443"/>
          </a:xfrm>
          <a:prstGeom prst="rect">
            <a:avLst/>
          </a:prstGeom>
          <a:solidFill>
            <a:srgbClr val="4BB3E3"/>
          </a:solidFill>
        </p:spPr>
        <p:txBody>
          <a:bodyPr wrap="none" rtlCol="0">
            <a:noAutofit/>
          </a:bodyPr>
          <a:lstStyle/>
          <a:p>
            <a:r>
              <a:rPr lang="en-US" sz="2600" b="1" dirty="0">
                <a:solidFill>
                  <a:schemeClr val="bg1">
                    <a:alpha val="80000"/>
                  </a:schemeClr>
                </a:solidFill>
                <a:latin typeface="Arial" charset="0"/>
                <a:ea typeface="Arial" charset="0"/>
                <a:cs typeface="Arial" charset="0"/>
              </a:rPr>
              <a:t>Roth </a:t>
            </a:r>
            <a:r>
              <a:rPr lang="en-US" sz="2600" b="1" spc="-150" dirty="0">
                <a:solidFill>
                  <a:schemeClr val="bg1">
                    <a:alpha val="80000"/>
                  </a:schemeClr>
                </a:solidFill>
                <a:latin typeface="Arial" charset="0"/>
                <a:ea typeface="Arial" charset="0"/>
                <a:cs typeface="Arial" charset="0"/>
              </a:rPr>
              <a:t>45</a:t>
            </a:r>
            <a:r>
              <a:rPr lang="en-US" sz="2600" b="1" dirty="0">
                <a:solidFill>
                  <a:schemeClr val="bg1">
                    <a:alpha val="80000"/>
                  </a:schemeClr>
                </a:solidFill>
                <a:latin typeface="Arial" charset="0"/>
                <a:ea typeface="Arial" charset="0"/>
                <a:cs typeface="Arial" charset="0"/>
              </a:rPr>
              <a:t>7:</a:t>
            </a:r>
          </a:p>
        </p:txBody>
      </p:sp>
      <p:cxnSp>
        <p:nvCxnSpPr>
          <p:cNvPr id="9" name="Straight Connector 8"/>
          <p:cNvCxnSpPr/>
          <p:nvPr/>
        </p:nvCxnSpPr>
        <p:spPr>
          <a:xfrm>
            <a:off x="4367352" y="1945917"/>
            <a:ext cx="10084" cy="2524483"/>
          </a:xfrm>
          <a:prstGeom prst="line">
            <a:avLst/>
          </a:prstGeom>
          <a:ln w="12700">
            <a:solidFill>
              <a:schemeClr val="tx1">
                <a:lumMod val="50000"/>
                <a:lumOff val="50000"/>
              </a:schemeClr>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785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ctrTitle"/>
          </p:nvPr>
        </p:nvSpPr>
        <p:spPr>
          <a:xfrm>
            <a:off x="574954" y="410404"/>
            <a:ext cx="7711796" cy="1535513"/>
          </a:xfrm>
        </p:spPr>
        <p:txBody>
          <a:bodyPr>
            <a:normAutofit/>
          </a:bodyPr>
          <a:lstStyle/>
          <a:p>
            <a:r>
              <a:rPr lang="en-US" dirty="0">
                <a:solidFill>
                  <a:srgbClr val="1C57A5"/>
                </a:solidFill>
              </a:rPr>
              <a:t>Key differences between plan types</a:t>
            </a:r>
          </a:p>
        </p:txBody>
      </p:sp>
      <p:sp>
        <p:nvSpPr>
          <p:cNvPr id="8" name="Slide Number Placeholder 4"/>
          <p:cNvSpPr>
            <a:spLocks noGrp="1"/>
          </p:cNvSpPr>
          <p:nvPr>
            <p:ph type="sldNum" sz="quarter" idx="12"/>
          </p:nvPr>
        </p:nvSpPr>
        <p:spPr>
          <a:xfrm>
            <a:off x="6407159" y="6356350"/>
            <a:ext cx="2581656" cy="365125"/>
          </a:xfrm>
        </p:spPr>
        <p:txBody>
          <a:bodyPr/>
          <a:lstStyle>
            <a:lvl1pPr>
              <a:defRPr sz="1000">
                <a:latin typeface="Arial"/>
                <a:cs typeface="Arial"/>
              </a:defRPr>
            </a:lvl1pPr>
          </a:lstStyle>
          <a:p>
            <a:fld id="{D2C4975E-064E-3B4F-ACE5-9359461D46A7}" type="slidenum">
              <a:rPr lang="en-US" smtClean="0"/>
              <a:pPr/>
              <a:t>4</a:t>
            </a:fld>
            <a:endParaRPr lang="en-US" dirty="0"/>
          </a:p>
        </p:txBody>
      </p:sp>
      <p:sp>
        <p:nvSpPr>
          <p:cNvPr id="9" name="TextBox 8"/>
          <p:cNvSpPr txBox="1"/>
          <p:nvPr/>
        </p:nvSpPr>
        <p:spPr>
          <a:xfrm>
            <a:off x="658367" y="4958160"/>
            <a:ext cx="7997953" cy="1442117"/>
          </a:xfrm>
          <a:prstGeom prst="rect">
            <a:avLst/>
          </a:prstGeom>
          <a:noFill/>
        </p:spPr>
        <p:txBody>
          <a:bodyPr wrap="square" lIns="91440" bIns="0" rtlCol="0" anchor="b" anchorCtr="0">
            <a:noAutofit/>
          </a:bodyPr>
          <a:lstStyle/>
          <a:p>
            <a:pPr>
              <a:spcBef>
                <a:spcPts val="400"/>
              </a:spcBef>
            </a:pPr>
            <a:r>
              <a:rPr lang="en-US" sz="900" i="1" dirty="0">
                <a:solidFill>
                  <a:schemeClr val="tx1">
                    <a:lumMod val="50000"/>
                    <a:lumOff val="50000"/>
                  </a:schemeClr>
                </a:solidFill>
                <a:latin typeface="Arial" charset="0"/>
                <a:ea typeface="Arial" charset="0"/>
                <a:cs typeface="Arial" charset="0"/>
              </a:rPr>
              <a:t>*Contributions and earnings from a Roth are not taxable if the distribution is made after five consecutive tax years since the first Roth contribution was made AND the distribution is made after age 59</a:t>
            </a:r>
            <a:r>
              <a:rPr lang="en-US" sz="900" i="1" baseline="30000" dirty="0">
                <a:solidFill>
                  <a:schemeClr val="tx1">
                    <a:lumMod val="50000"/>
                    <a:lumOff val="50000"/>
                  </a:schemeClr>
                </a:solidFill>
                <a:latin typeface="Arial" charset="0"/>
                <a:ea typeface="Arial" charset="0"/>
                <a:cs typeface="Arial" charset="0"/>
              </a:rPr>
              <a:t>1</a:t>
            </a:r>
            <a:r>
              <a:rPr lang="en-US" sz="900" i="1" baseline="20000" dirty="0">
                <a:solidFill>
                  <a:schemeClr val="tx1">
                    <a:lumMod val="50000"/>
                    <a:lumOff val="50000"/>
                  </a:schemeClr>
                </a:solidFill>
                <a:latin typeface="Arial" charset="0"/>
                <a:ea typeface="Arial" charset="0"/>
                <a:cs typeface="Arial" charset="0"/>
              </a:rPr>
              <a:t>/</a:t>
            </a:r>
            <a:r>
              <a:rPr lang="en-US" sz="900" i="1" baseline="-1000" dirty="0">
                <a:solidFill>
                  <a:schemeClr val="tx1">
                    <a:lumMod val="50000"/>
                    <a:lumOff val="50000"/>
                  </a:schemeClr>
                </a:solidFill>
                <a:latin typeface="Arial" charset="0"/>
                <a:ea typeface="Arial" charset="0"/>
                <a:cs typeface="Arial" charset="0"/>
              </a:rPr>
              <a:t>2</a:t>
            </a:r>
            <a:r>
              <a:rPr lang="en-US" sz="900" i="1" dirty="0">
                <a:solidFill>
                  <a:schemeClr val="tx1">
                    <a:lumMod val="50000"/>
                    <a:lumOff val="50000"/>
                  </a:schemeClr>
                </a:solidFill>
                <a:latin typeface="Arial" charset="0"/>
                <a:ea typeface="Arial" charset="0"/>
                <a:cs typeface="Arial" charset="0"/>
              </a:rPr>
              <a:t>, or because of death or disability, or a qualified first-time home purchase for Roth IRA. </a:t>
            </a:r>
          </a:p>
          <a:p>
            <a:pPr>
              <a:spcBef>
                <a:spcPts val="400"/>
              </a:spcBef>
            </a:pPr>
            <a:r>
              <a:rPr lang="en-US" sz="900" dirty="0">
                <a:solidFill>
                  <a:schemeClr val="tx1">
                    <a:lumMod val="50000"/>
                    <a:lumOff val="50000"/>
                  </a:schemeClr>
                </a:solidFill>
                <a:latin typeface="Arial" charset="0"/>
                <a:ea typeface="Arial" charset="0"/>
                <a:cs typeface="Arial" charset="0"/>
              </a:rPr>
              <a:t>Source https://www.irs.gov/uac/newsroom/irs-announces-2017-pension-plan-limitations-401k-contribution-limit-remains-unchanged-at-18000-for-2017</a:t>
            </a:r>
          </a:p>
        </p:txBody>
      </p:sp>
      <p:graphicFrame>
        <p:nvGraphicFramePr>
          <p:cNvPr id="10" name="Table 9"/>
          <p:cNvGraphicFramePr>
            <a:graphicFrameLocks noGrp="1" noChangeAspect="1"/>
          </p:cNvGraphicFramePr>
          <p:nvPr>
            <p:extLst>
              <p:ext uri="{D42A27DB-BD31-4B8C-83A1-F6EECF244321}">
                <p14:modId xmlns:p14="http://schemas.microsoft.com/office/powerpoint/2010/main" val="264964047"/>
              </p:ext>
            </p:extLst>
          </p:nvPr>
        </p:nvGraphicFramePr>
        <p:xfrm>
          <a:off x="685800" y="2107477"/>
          <a:ext cx="7772400" cy="2968933"/>
        </p:xfrm>
        <a:graphic>
          <a:graphicData uri="http://schemas.openxmlformats.org/drawingml/2006/table">
            <a:tbl>
              <a:tblPr firstRow="1" bandRow="1">
                <a:effectLst/>
                <a:tableStyleId>{8EC20E35-A176-4012-BC5E-935CFFF8708E}</a:tableStyleId>
              </a:tblPr>
              <a:tblGrid>
                <a:gridCol w="4238055">
                  <a:extLst>
                    <a:ext uri="{9D8B030D-6E8A-4147-A177-3AD203B41FA5}">
                      <a16:colId xmlns:a16="http://schemas.microsoft.com/office/drawing/2014/main" val="20000"/>
                    </a:ext>
                  </a:extLst>
                </a:gridCol>
                <a:gridCol w="1283060">
                  <a:extLst>
                    <a:ext uri="{9D8B030D-6E8A-4147-A177-3AD203B41FA5}">
                      <a16:colId xmlns:a16="http://schemas.microsoft.com/office/drawing/2014/main" val="20001"/>
                    </a:ext>
                  </a:extLst>
                </a:gridCol>
                <a:gridCol w="1174877">
                  <a:extLst>
                    <a:ext uri="{9D8B030D-6E8A-4147-A177-3AD203B41FA5}">
                      <a16:colId xmlns:a16="http://schemas.microsoft.com/office/drawing/2014/main" val="20002"/>
                    </a:ext>
                  </a:extLst>
                </a:gridCol>
                <a:gridCol w="1076408">
                  <a:extLst>
                    <a:ext uri="{9D8B030D-6E8A-4147-A177-3AD203B41FA5}">
                      <a16:colId xmlns:a16="http://schemas.microsoft.com/office/drawing/2014/main" val="20003"/>
                    </a:ext>
                  </a:extLst>
                </a:gridCol>
              </a:tblGrid>
              <a:tr h="629773">
                <a:tc>
                  <a:txBody>
                    <a:bodyPr/>
                    <a:lstStyle/>
                    <a:p>
                      <a:endParaRPr lang="en-US" sz="1400" dirty="0">
                        <a:effectLst>
                          <a:outerShdw blurRad="50800" dist="38100" dir="2700000" algn="tl" rotWithShape="0">
                            <a:srgbClr val="000000">
                              <a:alpha val="43000"/>
                            </a:srgbClr>
                          </a:outerShdw>
                        </a:effectLst>
                      </a:endParaRPr>
                    </a:p>
                  </a:txBody>
                  <a:tcPr marR="89968" marT="54864" marB="54864" anchor="ctr">
                    <a:lnL>
                      <a:noFill/>
                    </a:lnL>
                    <a:lnR w="3175" cap="flat" cmpd="sng" algn="ctr">
                      <a:solidFill>
                        <a:srgbClr val="CED0D2"/>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86326">
                        <a:alpha val="0"/>
                      </a:srgbClr>
                    </a:solidFill>
                  </a:tcPr>
                </a:tc>
                <a:tc>
                  <a:txBody>
                    <a:bodyPr/>
                    <a:lstStyle/>
                    <a:p>
                      <a:pPr algn="ctr"/>
                      <a:r>
                        <a:rPr lang="en-US" sz="1500" b="1" i="0" dirty="0">
                          <a:effectLst/>
                          <a:latin typeface="Arial" charset="0"/>
                          <a:ea typeface="Arial" charset="0"/>
                          <a:cs typeface="Arial" charset="0"/>
                        </a:rPr>
                        <a:t>Traditional </a:t>
                      </a:r>
                      <a:br>
                        <a:rPr lang="en-US" sz="1500" b="1" i="0" dirty="0">
                          <a:effectLst/>
                          <a:latin typeface="Arial" charset="0"/>
                          <a:ea typeface="Arial" charset="0"/>
                          <a:cs typeface="Arial" charset="0"/>
                        </a:rPr>
                      </a:br>
                      <a:r>
                        <a:rPr lang="en-US" sz="1500" b="1" i="0" dirty="0">
                          <a:effectLst/>
                          <a:latin typeface="Arial" charset="0"/>
                          <a:ea typeface="Arial" charset="0"/>
                          <a:cs typeface="Arial" charset="0"/>
                        </a:rPr>
                        <a:t>457 Plan</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rtl="0"/>
                      <a:r>
                        <a:rPr lang="en-US" sz="1500" b="1" i="0" kern="1200" baseline="0" dirty="0">
                          <a:solidFill>
                            <a:schemeClr val="lt1"/>
                          </a:solidFill>
                          <a:effectLst/>
                          <a:latin typeface="Arial" charset="0"/>
                          <a:ea typeface="Arial" charset="0"/>
                          <a:cs typeface="Arial" charset="0"/>
                        </a:rPr>
                        <a:t>Roth </a:t>
                      </a:r>
                      <a:br>
                        <a:rPr lang="en-US" sz="1500" b="1" i="0" kern="1200" baseline="0" dirty="0">
                          <a:solidFill>
                            <a:schemeClr val="lt1"/>
                          </a:solidFill>
                          <a:effectLst/>
                          <a:latin typeface="Arial" charset="0"/>
                          <a:ea typeface="Arial" charset="0"/>
                          <a:cs typeface="Arial" charset="0"/>
                        </a:rPr>
                      </a:br>
                      <a:r>
                        <a:rPr lang="en-US" sz="1500" b="1" i="0" kern="1200" baseline="0" dirty="0">
                          <a:solidFill>
                            <a:schemeClr val="lt1"/>
                          </a:solidFill>
                          <a:effectLst/>
                          <a:latin typeface="Arial" charset="0"/>
                          <a:ea typeface="Arial" charset="0"/>
                          <a:cs typeface="Arial" charset="0"/>
                        </a:rPr>
                        <a:t>457</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BB3E3"/>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b="1" i="0" kern="1200" baseline="0" dirty="0">
                          <a:solidFill>
                            <a:schemeClr val="lt1"/>
                          </a:solidFill>
                          <a:effectLst/>
                          <a:latin typeface="Arial" charset="0"/>
                          <a:ea typeface="Arial" charset="0"/>
                          <a:cs typeface="Arial" charset="0"/>
                        </a:rPr>
                        <a:t>Roth </a:t>
                      </a:r>
                      <a:br>
                        <a:rPr lang="en-US" sz="1500" b="1" i="0" kern="1200" baseline="0" dirty="0">
                          <a:solidFill>
                            <a:schemeClr val="lt1"/>
                          </a:solidFill>
                          <a:effectLst/>
                          <a:latin typeface="Arial" charset="0"/>
                          <a:ea typeface="Arial" charset="0"/>
                          <a:cs typeface="Arial" charset="0"/>
                        </a:rPr>
                      </a:br>
                      <a:r>
                        <a:rPr lang="en-US" sz="1500" b="1" i="0" kern="1200" baseline="0" dirty="0">
                          <a:solidFill>
                            <a:schemeClr val="lt1"/>
                          </a:solidFill>
                          <a:effectLst/>
                          <a:latin typeface="Arial" charset="0"/>
                          <a:ea typeface="Arial" charset="0"/>
                          <a:cs typeface="Arial" charset="0"/>
                        </a:rPr>
                        <a:t>IRA</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0"/>
                  </a:ext>
                </a:extLst>
              </a:tr>
              <a:tr h="389860">
                <a:tc>
                  <a:txBody>
                    <a:bodyPr/>
                    <a:lstStyle/>
                    <a:p>
                      <a:r>
                        <a:rPr lang="en-US" sz="1400" b="0" i="0" dirty="0">
                          <a:solidFill>
                            <a:schemeClr val="bg1"/>
                          </a:solidFill>
                          <a:effectLst/>
                          <a:latin typeface="Arial" charset="0"/>
                          <a:ea typeface="Arial" charset="0"/>
                          <a:cs typeface="Arial" charset="0"/>
                        </a:rPr>
                        <a:t>2018 contribution limit</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gridSpan="2">
                  <a:txBody>
                    <a:bodyPr/>
                    <a:lstStyle/>
                    <a:p>
                      <a:pPr algn="ctr"/>
                      <a:r>
                        <a:rPr lang="en-US" sz="1400" b="0" i="0" dirty="0">
                          <a:solidFill>
                            <a:schemeClr val="bg1"/>
                          </a:solidFill>
                          <a:effectLst/>
                          <a:latin typeface="Arial" charset="0"/>
                          <a:ea typeface="Arial" charset="0"/>
                          <a:cs typeface="Arial" charset="0"/>
                        </a:rPr>
                        <a:t>Combined $18,500 </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hMerge="1">
                  <a:txBody>
                    <a:bodyPr/>
                    <a:lstStyle/>
                    <a:p>
                      <a:endParaRPr lang="en-US"/>
                    </a:p>
                  </a:txBody>
                  <a:tcPr/>
                </a:tc>
                <a:tc>
                  <a:txBody>
                    <a:bodyPr/>
                    <a:lstStyle/>
                    <a:p>
                      <a:pPr algn="ctr"/>
                      <a:r>
                        <a:rPr lang="en-US" sz="1400" b="0" i="0" dirty="0">
                          <a:solidFill>
                            <a:schemeClr val="bg1"/>
                          </a:solidFill>
                          <a:effectLst/>
                          <a:latin typeface="Arial" charset="0"/>
                          <a:ea typeface="Arial" charset="0"/>
                          <a:cs typeface="Arial" charset="0"/>
                        </a:rPr>
                        <a:t>$5,500</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1"/>
                  </a:ext>
                </a:extLst>
              </a:tr>
              <a:tr h="389860">
                <a:tc>
                  <a:txBody>
                    <a:bodyPr/>
                    <a:lstStyle/>
                    <a:p>
                      <a:r>
                        <a:rPr lang="en-US" sz="1400" b="0" i="0" dirty="0">
                          <a:solidFill>
                            <a:schemeClr val="bg1"/>
                          </a:solidFill>
                          <a:effectLst/>
                          <a:latin typeface="Arial" charset="0"/>
                          <a:ea typeface="Arial" charset="0"/>
                          <a:cs typeface="Arial" charset="0"/>
                        </a:rPr>
                        <a:t>Age 50+ catch-up limit</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alpha val="80000"/>
                      </a:schemeClr>
                    </a:solidFill>
                  </a:tcPr>
                </a:tc>
                <a:tc gridSpan="2">
                  <a:txBody>
                    <a:bodyPr/>
                    <a:lstStyle/>
                    <a:p>
                      <a:pPr algn="ctr"/>
                      <a:r>
                        <a:rPr lang="en-US" sz="1400" b="0" i="0" dirty="0">
                          <a:solidFill>
                            <a:schemeClr val="bg1"/>
                          </a:solidFill>
                          <a:effectLst/>
                          <a:latin typeface="Arial" charset="0"/>
                          <a:ea typeface="Arial" charset="0"/>
                          <a:cs typeface="Arial" charset="0"/>
                        </a:rPr>
                        <a:t>Combined $6,000</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BB3E3"/>
                    </a:solidFill>
                  </a:tcPr>
                </a:tc>
                <a:tc hMerge="1">
                  <a:txBody>
                    <a:bodyPr/>
                    <a:lstStyle/>
                    <a:p>
                      <a:endParaRPr lang="en-US"/>
                    </a:p>
                  </a:txBody>
                  <a:tcPr/>
                </a:tc>
                <a:tc>
                  <a:txBody>
                    <a:bodyPr/>
                    <a:lstStyle/>
                    <a:p>
                      <a:pPr algn="ctr"/>
                      <a:r>
                        <a:rPr lang="en-US" sz="1400" b="0" i="0" dirty="0">
                          <a:solidFill>
                            <a:schemeClr val="bg1"/>
                          </a:solidFill>
                          <a:effectLst/>
                          <a:latin typeface="Arial" charset="0"/>
                          <a:ea typeface="Arial" charset="0"/>
                          <a:cs typeface="Arial" charset="0"/>
                        </a:rPr>
                        <a:t>$1,000</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2"/>
                  </a:ext>
                </a:extLst>
              </a:tr>
              <a:tr h="389860">
                <a:tc>
                  <a:txBody>
                    <a:bodyPr/>
                    <a:lstStyle/>
                    <a:p>
                      <a:r>
                        <a:rPr lang="en-US" sz="1400" b="0" i="0" dirty="0">
                          <a:solidFill>
                            <a:schemeClr val="bg1"/>
                          </a:solidFill>
                          <a:effectLst/>
                          <a:latin typeface="Arial" charset="0"/>
                          <a:ea typeface="Arial" charset="0"/>
                          <a:cs typeface="Arial" charset="0"/>
                        </a:rPr>
                        <a:t>Contributions taxable in year contributed?</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Yes</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Yes</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3"/>
                  </a:ext>
                </a:extLst>
              </a:tr>
              <a:tr h="389860">
                <a:tc>
                  <a:txBody>
                    <a:bodyPr/>
                    <a:lstStyle/>
                    <a:p>
                      <a:r>
                        <a:rPr lang="en-US" sz="1400" b="0" i="0" dirty="0">
                          <a:solidFill>
                            <a:schemeClr val="bg1"/>
                          </a:solidFill>
                          <a:effectLst/>
                          <a:latin typeface="Arial" charset="0"/>
                          <a:ea typeface="Arial" charset="0"/>
                          <a:cs typeface="Arial" charset="0"/>
                        </a:rPr>
                        <a:t>Contributions taxable in year distributed?</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alpha val="80000"/>
                      </a:schemeClr>
                    </a:solidFill>
                  </a:tcPr>
                </a:tc>
                <a:tc>
                  <a:txBody>
                    <a:bodyPr/>
                    <a:lstStyle/>
                    <a:p>
                      <a:pPr algn="ctr"/>
                      <a:r>
                        <a:rPr lang="en-US" sz="1400" b="0" i="0" dirty="0">
                          <a:solidFill>
                            <a:schemeClr val="bg1"/>
                          </a:solidFill>
                          <a:effectLst/>
                          <a:latin typeface="Arial" charset="0"/>
                          <a:ea typeface="Arial" charset="0"/>
                          <a:cs typeface="Arial" charset="0"/>
                        </a:rPr>
                        <a:t>Yes</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BB3E3"/>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BB3E3"/>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4"/>
                  </a:ext>
                </a:extLst>
              </a:tr>
              <a:tr h="389860">
                <a:tc>
                  <a:txBody>
                    <a:bodyPr/>
                    <a:lstStyle/>
                    <a:p>
                      <a:r>
                        <a:rPr lang="en-US" sz="1400" b="0" i="0" dirty="0">
                          <a:solidFill>
                            <a:schemeClr val="bg1"/>
                          </a:solidFill>
                          <a:effectLst/>
                          <a:latin typeface="Arial" charset="0"/>
                          <a:ea typeface="Arial" charset="0"/>
                          <a:cs typeface="Arial" charset="0"/>
                        </a:rPr>
                        <a:t>Earnings taxable in year distributed?</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Yes</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5"/>
                  </a:ext>
                </a:extLst>
              </a:tr>
              <a:tr h="389860">
                <a:tc>
                  <a:txBody>
                    <a:bodyPr/>
                    <a:lstStyle/>
                    <a:p>
                      <a:r>
                        <a:rPr lang="en-US" sz="1400" b="0" i="0" dirty="0">
                          <a:solidFill>
                            <a:schemeClr val="bg1"/>
                          </a:solidFill>
                          <a:effectLst/>
                          <a:latin typeface="Arial" charset="0"/>
                          <a:ea typeface="Arial" charset="0"/>
                          <a:cs typeface="Arial" charset="0"/>
                        </a:rPr>
                        <a:t>Contribution amount determined by your income?</a:t>
                      </a:r>
                    </a:p>
                  </a:txBody>
                  <a:tcPr marR="89968" marT="54864" marB="54864"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alpha val="80000"/>
                      </a:schemeClr>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4BB3E3"/>
                    </a:solidFill>
                  </a:tcPr>
                </a:tc>
                <a:tc>
                  <a:txBody>
                    <a:bodyPr/>
                    <a:lstStyle/>
                    <a:p>
                      <a:pPr algn="ctr"/>
                      <a:r>
                        <a:rPr lang="en-US" sz="1400" b="0" i="0" dirty="0">
                          <a:solidFill>
                            <a:schemeClr val="bg1"/>
                          </a:solidFill>
                          <a:effectLst/>
                          <a:latin typeface="Arial" charset="0"/>
                          <a:ea typeface="Arial" charset="0"/>
                          <a:cs typeface="Arial" charset="0"/>
                        </a:rPr>
                        <a:t>No</a:t>
                      </a:r>
                    </a:p>
                  </a:txBody>
                  <a:tcPr marR="89968" marT="54864" marB="54864"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4BB3E3"/>
                    </a:solidFill>
                  </a:tcPr>
                </a:tc>
                <a:tc>
                  <a:txBody>
                    <a:bodyPr/>
                    <a:lstStyle/>
                    <a:p>
                      <a:pPr algn="ctr"/>
                      <a:r>
                        <a:rPr lang="en-US" sz="1400" b="0" i="0" dirty="0">
                          <a:solidFill>
                            <a:schemeClr val="bg1"/>
                          </a:solidFill>
                          <a:effectLst/>
                          <a:latin typeface="Arial" charset="0"/>
                          <a:ea typeface="Arial" charset="0"/>
                          <a:cs typeface="Arial" charset="0"/>
                        </a:rPr>
                        <a:t>Yes</a:t>
                      </a:r>
                    </a:p>
                  </a:txBody>
                  <a:tcPr marR="89968" marT="54864" marB="54864"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146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6407159" y="6356350"/>
            <a:ext cx="2581656" cy="365125"/>
          </a:xfrm>
        </p:spPr>
        <p:txBody>
          <a:bodyPr/>
          <a:lstStyle>
            <a:lvl1pPr>
              <a:defRPr sz="1000">
                <a:latin typeface="Arial"/>
                <a:cs typeface="Arial"/>
              </a:defRPr>
            </a:lvl1pPr>
          </a:lstStyle>
          <a:p>
            <a:fld id="{D2C4975E-064E-3B4F-ACE5-9359461D46A7}" type="slidenum">
              <a:rPr lang="en-US" smtClean="0"/>
              <a:pPr/>
              <a:t>5</a:t>
            </a:fld>
            <a:endParaRPr lang="en-US" dirty="0"/>
          </a:p>
        </p:txBody>
      </p:sp>
      <p:sp>
        <p:nvSpPr>
          <p:cNvPr id="16" name="Slide Number Placeholder 4"/>
          <p:cNvSpPr txBox="1">
            <a:spLocks/>
          </p:cNvSpPr>
          <p:nvPr/>
        </p:nvSpPr>
        <p:spPr>
          <a:xfrm>
            <a:off x="6407159" y="6356350"/>
            <a:ext cx="2581656"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2C4975E-064E-3B4F-ACE5-9359461D46A7}" type="slidenum">
              <a:rPr lang="en-US" smtClean="0"/>
              <a:pPr/>
              <a:t>5</a:t>
            </a:fld>
            <a:endParaRPr lang="en-US" dirty="0"/>
          </a:p>
        </p:txBody>
      </p:sp>
      <p:sp>
        <p:nvSpPr>
          <p:cNvPr id="15" name="Title 2"/>
          <p:cNvSpPr>
            <a:spLocks noGrp="1"/>
          </p:cNvSpPr>
          <p:nvPr>
            <p:ph type="ctrTitle"/>
          </p:nvPr>
        </p:nvSpPr>
        <p:spPr>
          <a:xfrm>
            <a:off x="574954" y="410404"/>
            <a:ext cx="7711796" cy="1535513"/>
          </a:xfrm>
        </p:spPr>
        <p:txBody>
          <a:bodyPr>
            <a:normAutofit/>
          </a:bodyPr>
          <a:lstStyle/>
          <a:p>
            <a:r>
              <a:rPr lang="en-US" dirty="0">
                <a:solidFill>
                  <a:srgbClr val="1C57A5"/>
                </a:solidFill>
              </a:rPr>
              <a:t>Tax impact of Roth 457 contributions</a:t>
            </a:r>
          </a:p>
        </p:txBody>
      </p:sp>
      <p:sp>
        <p:nvSpPr>
          <p:cNvPr id="17" name="TextBox 16"/>
          <p:cNvSpPr txBox="1"/>
          <p:nvPr/>
        </p:nvSpPr>
        <p:spPr>
          <a:xfrm>
            <a:off x="658367" y="4958160"/>
            <a:ext cx="7533133" cy="1442117"/>
          </a:xfrm>
          <a:prstGeom prst="rect">
            <a:avLst/>
          </a:prstGeom>
          <a:noFill/>
        </p:spPr>
        <p:txBody>
          <a:bodyPr wrap="square" lIns="91440" bIns="0" rtlCol="0" anchor="b" anchorCtr="0">
            <a:noAutofit/>
          </a:bodyPr>
          <a:lstStyle/>
          <a:p>
            <a:pPr>
              <a:spcBef>
                <a:spcPts val="400"/>
              </a:spcBef>
            </a:pPr>
            <a:r>
              <a:rPr lang="en-US" sz="900" b="1" i="1" dirty="0">
                <a:solidFill>
                  <a:schemeClr val="tx1">
                    <a:lumMod val="50000"/>
                    <a:lumOff val="50000"/>
                  </a:schemeClr>
                </a:solidFill>
                <a:latin typeface="Arial" charset="0"/>
                <a:ea typeface="Arial" charset="0"/>
                <a:cs typeface="Arial" charset="0"/>
              </a:rPr>
              <a:t>Chart assumptions: </a:t>
            </a:r>
            <a:r>
              <a:rPr lang="en-US" sz="900" i="1" dirty="0">
                <a:solidFill>
                  <a:schemeClr val="tx1">
                    <a:lumMod val="50000"/>
                    <a:lumOff val="50000"/>
                  </a:schemeClr>
                </a:solidFill>
                <a:latin typeface="Arial" charset="0"/>
                <a:ea typeface="Arial" charset="0"/>
                <a:cs typeface="Arial" charset="0"/>
              </a:rPr>
              <a:t>This hypothetical illustration assumes an 8% annual rate of return over 20 years and a 25% tax bracket at distribution. Investment return is not guaranteed and will vary depending upon the investments and market experience.</a:t>
            </a:r>
          </a:p>
        </p:txBody>
      </p:sp>
      <p:graphicFrame>
        <p:nvGraphicFramePr>
          <p:cNvPr id="18" name="Table 17"/>
          <p:cNvGraphicFramePr>
            <a:graphicFrameLocks noGrp="1" noChangeAspect="1"/>
          </p:cNvGraphicFramePr>
          <p:nvPr>
            <p:extLst>
              <p:ext uri="{D42A27DB-BD31-4B8C-83A1-F6EECF244321}">
                <p14:modId xmlns:p14="http://schemas.microsoft.com/office/powerpoint/2010/main" val="1714595484"/>
              </p:ext>
            </p:extLst>
          </p:nvPr>
        </p:nvGraphicFramePr>
        <p:xfrm>
          <a:off x="685800" y="2191528"/>
          <a:ext cx="7772401" cy="2912899"/>
        </p:xfrm>
        <a:graphic>
          <a:graphicData uri="http://schemas.openxmlformats.org/drawingml/2006/table">
            <a:tbl>
              <a:tblPr firstRow="1" bandRow="1">
                <a:effectLst/>
                <a:tableStyleId>{8EC20E35-A176-4012-BC5E-935CFFF8708E}</a:tableStyleId>
              </a:tblPr>
              <a:tblGrid>
                <a:gridCol w="3558312">
                  <a:extLst>
                    <a:ext uri="{9D8B030D-6E8A-4147-A177-3AD203B41FA5}">
                      <a16:colId xmlns:a16="http://schemas.microsoft.com/office/drawing/2014/main" val="20000"/>
                    </a:ext>
                  </a:extLst>
                </a:gridCol>
                <a:gridCol w="1373779">
                  <a:extLst>
                    <a:ext uri="{9D8B030D-6E8A-4147-A177-3AD203B41FA5}">
                      <a16:colId xmlns:a16="http://schemas.microsoft.com/office/drawing/2014/main" val="20001"/>
                    </a:ext>
                  </a:extLst>
                </a:gridCol>
                <a:gridCol w="1069745">
                  <a:extLst>
                    <a:ext uri="{9D8B030D-6E8A-4147-A177-3AD203B41FA5}">
                      <a16:colId xmlns:a16="http://schemas.microsoft.com/office/drawing/2014/main" val="20002"/>
                    </a:ext>
                  </a:extLst>
                </a:gridCol>
                <a:gridCol w="923359">
                  <a:extLst>
                    <a:ext uri="{9D8B030D-6E8A-4147-A177-3AD203B41FA5}">
                      <a16:colId xmlns:a16="http://schemas.microsoft.com/office/drawing/2014/main" val="20003"/>
                    </a:ext>
                  </a:extLst>
                </a:gridCol>
                <a:gridCol w="847206">
                  <a:extLst>
                    <a:ext uri="{9D8B030D-6E8A-4147-A177-3AD203B41FA5}">
                      <a16:colId xmlns:a16="http://schemas.microsoft.com/office/drawing/2014/main" val="20004"/>
                    </a:ext>
                  </a:extLst>
                </a:gridCol>
              </a:tblGrid>
              <a:tr h="372287">
                <a:tc rowSpan="2">
                  <a:txBody>
                    <a:bodyPr/>
                    <a:lstStyle/>
                    <a:p>
                      <a:endParaRPr lang="en-US" sz="1400" dirty="0">
                        <a:effectLst>
                          <a:outerShdw blurRad="50800" dist="38100" dir="2700000" algn="tl" rotWithShape="0">
                            <a:srgbClr val="000000">
                              <a:alpha val="43000"/>
                            </a:srgbClr>
                          </a:outerShdw>
                        </a:effectLst>
                      </a:endParaRPr>
                    </a:p>
                  </a:txBody>
                  <a:tcPr marL="181603" marR="90802" marT="90802" marB="90802" anchor="ctr">
                    <a:lnL>
                      <a:noFill/>
                    </a:lnL>
                    <a:lnR w="3175" cap="flat" cmpd="sng" algn="ctr">
                      <a:solidFill>
                        <a:srgbClr val="CED0D2"/>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86326">
                        <a:alpha val="0"/>
                      </a:srgbClr>
                    </a:solidFill>
                  </a:tcPr>
                </a:tc>
                <a:tc rowSpan="2">
                  <a:txBody>
                    <a:bodyPr/>
                    <a:lstStyle/>
                    <a:p>
                      <a:pPr algn="ctr"/>
                      <a:r>
                        <a:rPr lang="en-US" sz="1500" dirty="0">
                          <a:effectLst/>
                        </a:rPr>
                        <a:t>Traditional </a:t>
                      </a:r>
                      <a:br>
                        <a:rPr lang="en-US" sz="1500" dirty="0">
                          <a:effectLst/>
                        </a:rPr>
                      </a:br>
                      <a:r>
                        <a:rPr lang="en-US" sz="1500" dirty="0">
                          <a:effectLst/>
                        </a:rPr>
                        <a:t>457 Plan</a:t>
                      </a:r>
                    </a:p>
                  </a:txBody>
                  <a:tcPr marL="90802" marR="90802" marT="90802" marB="54481" anchor="b">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solidFill>
                  </a:tcPr>
                </a:tc>
                <a:tc gridSpan="3">
                  <a:txBody>
                    <a:bodyPr/>
                    <a:lstStyle/>
                    <a:p>
                      <a:pPr algn="ctr"/>
                      <a:r>
                        <a:rPr lang="en-US" sz="1500" dirty="0">
                          <a:effectLst/>
                        </a:rPr>
                        <a:t>Roth 457 contributions</a:t>
                      </a:r>
                    </a:p>
                  </a:txBody>
                  <a:tcPr marL="90802" marR="90802" marT="90802" marB="54481" anchor="b">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mpd="sng">
                      <a:noFill/>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4BB3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1218">
                <a:tc vMerge="1">
                  <a:txBody>
                    <a:bodyPr/>
                    <a:lstStyle/>
                    <a:p>
                      <a:endParaRPr lang="en-US"/>
                    </a:p>
                  </a:txBody>
                  <a:tcPr/>
                </a:tc>
                <a:tc vMerge="1">
                  <a:txBody>
                    <a:bodyPr/>
                    <a:lstStyle/>
                    <a:p>
                      <a:endParaRPr lang="en-US"/>
                    </a:p>
                  </a:txBody>
                  <a:tcPr/>
                </a:tc>
                <a:tc>
                  <a:txBody>
                    <a:bodyPr/>
                    <a:lstStyle/>
                    <a:p>
                      <a:pPr algn="ctr"/>
                      <a:r>
                        <a:rPr lang="en-US" sz="1000" kern="1000" spc="0" dirty="0">
                          <a:solidFill>
                            <a:schemeClr val="bg1"/>
                          </a:solidFill>
                          <a:effectLst/>
                        </a:rPr>
                        <a:t>Employee A</a:t>
                      </a:r>
                    </a:p>
                  </a:txBody>
                  <a:tcPr marL="0" marR="0" marT="4540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kern="1000" spc="0" dirty="0">
                          <a:solidFill>
                            <a:schemeClr val="bg1"/>
                          </a:solidFill>
                          <a:effectLst/>
                        </a:rPr>
                        <a:t>Employee B</a:t>
                      </a:r>
                    </a:p>
                  </a:txBody>
                  <a:tcPr marL="0" marR="0" marT="4540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kern="1000" spc="0" dirty="0">
                          <a:solidFill>
                            <a:schemeClr val="bg1"/>
                          </a:solidFill>
                          <a:effectLst/>
                        </a:rPr>
                        <a:t>Employee C</a:t>
                      </a:r>
                    </a:p>
                  </a:txBody>
                  <a:tcPr marL="0" marR="0" marT="4540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1"/>
                  </a:ext>
                </a:extLst>
              </a:tr>
              <a:tr h="320833">
                <a:tc>
                  <a:txBody>
                    <a:bodyPr/>
                    <a:lstStyle/>
                    <a:p>
                      <a:r>
                        <a:rPr lang="en-US" sz="1400" dirty="0">
                          <a:solidFill>
                            <a:schemeClr val="bg1"/>
                          </a:solidFill>
                          <a:effectLst>
                            <a:outerShdw blurRad="50800" dist="38100" dir="2700000" algn="tl" rotWithShape="0">
                              <a:srgbClr val="000000">
                                <a:alpha val="43000"/>
                              </a:srgbClr>
                            </a:outerShdw>
                          </a:effectLst>
                        </a:rPr>
                        <a:t>Federal tax rate on contributions</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0%</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15%</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35%</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25%</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2"/>
                  </a:ext>
                </a:extLst>
              </a:tr>
              <a:tr h="320833">
                <a:tc>
                  <a:txBody>
                    <a:bodyPr/>
                    <a:lstStyle/>
                    <a:p>
                      <a:r>
                        <a:rPr lang="en-US" sz="1400" dirty="0">
                          <a:solidFill>
                            <a:schemeClr val="bg1"/>
                          </a:solidFill>
                          <a:effectLst>
                            <a:outerShdw blurRad="50800" dist="38100" dir="2700000" algn="tl" rotWithShape="0">
                              <a:srgbClr val="000000">
                                <a:alpha val="43000"/>
                              </a:srgbClr>
                            </a:outerShdw>
                          </a:effectLst>
                        </a:rPr>
                        <a:t>Contribution amount</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$10,000</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$10,000</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$10,000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$10,000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3"/>
                  </a:ext>
                </a:extLst>
              </a:tr>
              <a:tr h="320833">
                <a:tc>
                  <a:txBody>
                    <a:bodyPr/>
                    <a:lstStyle/>
                    <a:p>
                      <a:r>
                        <a:rPr lang="en-US" sz="1400" dirty="0">
                          <a:solidFill>
                            <a:schemeClr val="bg1"/>
                          </a:solidFill>
                          <a:effectLst>
                            <a:outerShdw blurRad="50800" dist="38100" dir="2700000" algn="tl" rotWithShape="0">
                              <a:srgbClr val="000000">
                                <a:alpha val="43000"/>
                              </a:srgbClr>
                            </a:outerShdw>
                          </a:effectLst>
                        </a:rPr>
                        <a:t>Less taxes paid at contribution</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$0</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$1,500</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$3,500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tc>
                  <a:txBody>
                    <a:bodyPr/>
                    <a:lstStyle/>
                    <a:p>
                      <a:pPr algn="r"/>
                      <a:r>
                        <a:rPr lang="en-US" sz="1400" spc="-80" dirty="0">
                          <a:solidFill>
                            <a:schemeClr val="bg1"/>
                          </a:solidFill>
                          <a:effectLst/>
                        </a:rPr>
                        <a:t>$2,500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60000"/>
                      </a:srgbClr>
                    </a:solidFill>
                  </a:tcPr>
                </a:tc>
                <a:extLst>
                  <a:ext uri="{0D108BD9-81ED-4DB2-BD59-A6C34878D82A}">
                    <a16:rowId xmlns:a16="http://schemas.microsoft.com/office/drawing/2014/main" val="10004"/>
                  </a:ext>
                </a:extLst>
              </a:tr>
              <a:tr h="335966">
                <a:tc>
                  <a:txBody>
                    <a:bodyPr/>
                    <a:lstStyle/>
                    <a:p>
                      <a:r>
                        <a:rPr lang="en-US" sz="1500" b="1" dirty="0">
                          <a:solidFill>
                            <a:schemeClr val="bg1"/>
                          </a:solidFill>
                          <a:effectLst>
                            <a:outerShdw blurRad="50800" dist="38100" dir="2700000" algn="tl" rotWithShape="0">
                              <a:srgbClr val="000000">
                                <a:alpha val="43000"/>
                              </a:srgbClr>
                            </a:outerShdw>
                          </a:effectLst>
                        </a:rPr>
                        <a:t>Net Contribution</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80000"/>
                      </a:srgbClr>
                    </a:solidFill>
                  </a:tcPr>
                </a:tc>
                <a:tc>
                  <a:txBody>
                    <a:bodyPr/>
                    <a:lstStyle/>
                    <a:p>
                      <a:pPr algn="r"/>
                      <a:r>
                        <a:rPr lang="en-US" sz="1500" b="1" spc="-80" dirty="0">
                          <a:solidFill>
                            <a:schemeClr val="bg1"/>
                          </a:solidFill>
                          <a:effectLst/>
                        </a:rPr>
                        <a:t>$10,000</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686669">
                        <a:alpha val="80000"/>
                      </a:srgbClr>
                    </a:solidFill>
                  </a:tcPr>
                </a:tc>
                <a:tc>
                  <a:txBody>
                    <a:bodyPr/>
                    <a:lstStyle/>
                    <a:p>
                      <a:pPr algn="r"/>
                      <a:r>
                        <a:rPr lang="en-US" sz="1500" b="1" spc="-80" dirty="0">
                          <a:solidFill>
                            <a:schemeClr val="bg1"/>
                          </a:solidFill>
                          <a:effectLst/>
                        </a:rPr>
                        <a:t>$8,500</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algn="r"/>
                      <a:r>
                        <a:rPr lang="en-US" sz="1500" b="1" spc="-80" dirty="0">
                          <a:solidFill>
                            <a:schemeClr val="bg1"/>
                          </a:solidFill>
                          <a:effectLst/>
                        </a:rPr>
                        <a:t>$6,500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algn="r"/>
                      <a:r>
                        <a:rPr lang="en-US" sz="1500" b="1" spc="-80" dirty="0">
                          <a:solidFill>
                            <a:schemeClr val="bg1"/>
                          </a:solidFill>
                          <a:effectLst/>
                        </a:rPr>
                        <a:t>$7,500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5"/>
                  </a:ext>
                </a:extLst>
              </a:tr>
              <a:tr h="320833">
                <a:tc>
                  <a:txBody>
                    <a:bodyPr/>
                    <a:lstStyle/>
                    <a:p>
                      <a:r>
                        <a:rPr lang="en-US" sz="1400" dirty="0">
                          <a:solidFill>
                            <a:schemeClr val="bg1"/>
                          </a:solidFill>
                          <a:effectLst>
                            <a:outerShdw blurRad="50800" dist="38100" dir="2700000" algn="tl" rotWithShape="0">
                              <a:srgbClr val="000000">
                                <a:alpha val="43000"/>
                              </a:srgbClr>
                            </a:outerShdw>
                          </a:effectLst>
                        </a:rPr>
                        <a:t>Value in 20 years </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$46,610</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$39,618</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$30,296</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$34,957</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extLst>
                  <a:ext uri="{0D108BD9-81ED-4DB2-BD59-A6C34878D82A}">
                    <a16:rowId xmlns:a16="http://schemas.microsoft.com/office/drawing/2014/main" val="10006"/>
                  </a:ext>
                </a:extLst>
              </a:tr>
              <a:tr h="320833">
                <a:tc>
                  <a:txBody>
                    <a:bodyPr/>
                    <a:lstStyle/>
                    <a:p>
                      <a:r>
                        <a:rPr lang="en-US" sz="1400" dirty="0">
                          <a:solidFill>
                            <a:schemeClr val="bg1"/>
                          </a:solidFill>
                          <a:effectLst>
                            <a:outerShdw blurRad="50800" dist="38100" dir="2700000" algn="tl" rotWithShape="0">
                              <a:srgbClr val="000000">
                                <a:alpha val="43000"/>
                              </a:srgbClr>
                            </a:outerShdw>
                          </a:effectLst>
                        </a:rPr>
                        <a:t>Less taxes paid at distribution</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(25%)   $11,652</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$0</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tc>
                  <a:txBody>
                    <a:bodyPr/>
                    <a:lstStyle/>
                    <a:p>
                      <a:pPr algn="r"/>
                      <a:r>
                        <a:rPr lang="en-US" sz="1400" spc="-80" dirty="0">
                          <a:solidFill>
                            <a:schemeClr val="bg1"/>
                          </a:solidFill>
                          <a:effectLst/>
                        </a:rPr>
                        <a:t>$0</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3175" cap="flat" cmpd="sng" algn="ctr">
                      <a:solidFill>
                        <a:srgbClr val="CED0D2"/>
                      </a:solidFill>
                      <a:prstDash val="solid"/>
                      <a:round/>
                      <a:headEnd type="none" w="med" len="med"/>
                      <a:tailEnd type="none" w="med" len="med"/>
                    </a:lnB>
                    <a:lnTlToBr w="12700" cmpd="sng">
                      <a:noFill/>
                      <a:prstDash val="solid"/>
                    </a:lnTlToBr>
                    <a:lnBlToTr w="12700" cmpd="sng">
                      <a:noFill/>
                      <a:prstDash val="solid"/>
                    </a:lnBlToTr>
                    <a:solidFill>
                      <a:srgbClr val="5E5C60">
                        <a:alpha val="60000"/>
                      </a:srgbClr>
                    </a:solidFill>
                  </a:tcPr>
                </a:tc>
                <a:extLst>
                  <a:ext uri="{0D108BD9-81ED-4DB2-BD59-A6C34878D82A}">
                    <a16:rowId xmlns:a16="http://schemas.microsoft.com/office/drawing/2014/main" val="10007"/>
                  </a:ext>
                </a:extLst>
              </a:tr>
              <a:tr h="335966">
                <a:tc>
                  <a:txBody>
                    <a:bodyPr/>
                    <a:lstStyle/>
                    <a:p>
                      <a:r>
                        <a:rPr lang="en-US" sz="1500" b="1" dirty="0">
                          <a:solidFill>
                            <a:schemeClr val="bg1"/>
                          </a:solidFill>
                          <a:effectLst>
                            <a:outerShdw blurRad="50800" dist="38100" dir="2700000" algn="tl" rotWithShape="0">
                              <a:srgbClr val="000000">
                                <a:alpha val="43000"/>
                              </a:srgbClr>
                            </a:outerShdw>
                          </a:effectLst>
                        </a:rPr>
                        <a:t>Net Distribution</a:t>
                      </a:r>
                    </a:p>
                  </a:txBody>
                  <a:tcPr marL="90802" marR="90802" marT="54481" marB="54481" anchor="ctr">
                    <a:lnL>
                      <a:noFill/>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86669">
                        <a:alpha val="80000"/>
                      </a:srgbClr>
                    </a:solidFill>
                  </a:tcPr>
                </a:tc>
                <a:tc>
                  <a:txBody>
                    <a:bodyPr/>
                    <a:lstStyle/>
                    <a:p>
                      <a:pPr algn="r"/>
                      <a:r>
                        <a:rPr lang="en-US" sz="1500" b="1" spc="-80" dirty="0">
                          <a:solidFill>
                            <a:schemeClr val="bg1"/>
                          </a:solidFill>
                          <a:effectLst/>
                        </a:rPr>
                        <a:t>$34,957 </a:t>
                      </a:r>
                    </a:p>
                  </a:txBody>
                  <a:tcPr marL="90802" marR="90802" marT="54481" marB="54481" anchor="ctr">
                    <a:lnL w="3175" cap="flat" cmpd="sng" algn="ctr">
                      <a:solidFill>
                        <a:srgbClr val="CED0D2"/>
                      </a:solidFill>
                      <a:prstDash val="solid"/>
                      <a:round/>
                      <a:headEnd type="none" w="med" len="med"/>
                      <a:tailEnd type="none" w="med" len="med"/>
                    </a:lnL>
                    <a:lnR w="3175" cap="flat" cmpd="sng" algn="ctr">
                      <a:solidFill>
                        <a:srgbClr val="CED0D2"/>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86669">
                        <a:alpha val="80000"/>
                      </a:srgbClr>
                    </a:solidFill>
                  </a:tcPr>
                </a:tc>
                <a:tc>
                  <a:txBody>
                    <a:bodyPr/>
                    <a:lstStyle/>
                    <a:p>
                      <a:pPr algn="r"/>
                      <a:r>
                        <a:rPr lang="en-US" sz="1500" b="1" spc="-80" dirty="0">
                          <a:solidFill>
                            <a:schemeClr val="bg1"/>
                          </a:solidFill>
                          <a:effectLst/>
                        </a:rPr>
                        <a:t>$39,618</a:t>
                      </a:r>
                    </a:p>
                  </a:txBody>
                  <a:tcPr marL="90802" marR="90802" marT="54481" marB="54481" anchor="ctr">
                    <a:lnL w="3175" cap="flat" cmpd="sng" algn="ctr">
                      <a:solidFill>
                        <a:srgbClr val="CED0D2"/>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algn="r"/>
                      <a:r>
                        <a:rPr lang="en-US" sz="1500" b="1" spc="-80" dirty="0">
                          <a:solidFill>
                            <a:schemeClr val="bg1"/>
                          </a:solidFill>
                          <a:effectLst/>
                        </a:rPr>
                        <a:t>$30,296</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CC8E7"/>
                    </a:solidFill>
                  </a:tcPr>
                </a:tc>
                <a:tc>
                  <a:txBody>
                    <a:bodyPr/>
                    <a:lstStyle/>
                    <a:p>
                      <a:pPr algn="r"/>
                      <a:r>
                        <a:rPr lang="en-US" sz="1500" b="1" spc="-80" dirty="0">
                          <a:solidFill>
                            <a:schemeClr val="bg1"/>
                          </a:solidFill>
                          <a:effectLst/>
                        </a:rPr>
                        <a:t>$34,957</a:t>
                      </a:r>
                    </a:p>
                  </a:txBody>
                  <a:tcPr marL="90802" marR="90802" marT="54481" marB="54481"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175" cap="flat" cmpd="sng" algn="ctr">
                      <a:solidFill>
                        <a:srgbClr val="CED0D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CC8E7"/>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1389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txBox="1">
            <a:spLocks/>
          </p:cNvSpPr>
          <p:nvPr/>
        </p:nvSpPr>
        <p:spPr>
          <a:xfrm>
            <a:off x="6407159" y="6356350"/>
            <a:ext cx="2581656"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2C4975E-064E-3B4F-ACE5-9359461D46A7}" type="slidenum">
              <a:rPr lang="en-US" smtClean="0"/>
              <a:pPr/>
              <a:t>6</a:t>
            </a:fld>
            <a:endParaRPr lang="en-US" dirty="0"/>
          </a:p>
        </p:txBody>
      </p:sp>
      <p:sp>
        <p:nvSpPr>
          <p:cNvPr id="12" name="Title 2"/>
          <p:cNvSpPr>
            <a:spLocks noGrp="1"/>
          </p:cNvSpPr>
          <p:nvPr>
            <p:ph type="ctrTitle"/>
          </p:nvPr>
        </p:nvSpPr>
        <p:spPr>
          <a:xfrm>
            <a:off x="574954" y="629490"/>
            <a:ext cx="8413861" cy="1239050"/>
          </a:xfrm>
        </p:spPr>
        <p:txBody>
          <a:bodyPr>
            <a:normAutofit/>
          </a:bodyPr>
          <a:lstStyle/>
          <a:p>
            <a:r>
              <a:rPr lang="en-US" dirty="0">
                <a:solidFill>
                  <a:srgbClr val="1C57A5"/>
                </a:solidFill>
              </a:rPr>
              <a:t>Choosing the best route for you</a:t>
            </a:r>
          </a:p>
        </p:txBody>
      </p:sp>
      <p:sp>
        <p:nvSpPr>
          <p:cNvPr id="13" name="Title 2"/>
          <p:cNvSpPr txBox="1">
            <a:spLocks/>
          </p:cNvSpPr>
          <p:nvPr/>
        </p:nvSpPr>
        <p:spPr>
          <a:xfrm>
            <a:off x="574954" y="1868540"/>
            <a:ext cx="6791046" cy="81832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D3245"/>
                </a:solidFill>
                <a:latin typeface="Arial"/>
                <a:ea typeface="+mj-ea"/>
                <a:cs typeface="Arial"/>
              </a:defRPr>
            </a:lvl1pPr>
          </a:lstStyle>
          <a:p>
            <a:r>
              <a:rPr lang="en-US" sz="2400" dirty="0">
                <a:solidFill>
                  <a:srgbClr val="747678"/>
                </a:solidFill>
              </a:rPr>
              <a:t>You may want to consider Roth 457 contributions if you:</a:t>
            </a:r>
            <a:endParaRPr lang="en-US" sz="1600" baseline="65000" dirty="0">
              <a:solidFill>
                <a:srgbClr val="747678"/>
              </a:solidFill>
            </a:endParaRPr>
          </a:p>
        </p:txBody>
      </p:sp>
      <p:sp>
        <p:nvSpPr>
          <p:cNvPr id="14" name="Oval 13"/>
          <p:cNvSpPr>
            <a:spLocks noChangeAspect="1"/>
          </p:cNvSpPr>
          <p:nvPr/>
        </p:nvSpPr>
        <p:spPr>
          <a:xfrm>
            <a:off x="2520874" y="3335974"/>
            <a:ext cx="2145642" cy="2145640"/>
          </a:xfrm>
          <a:prstGeom prst="ellipse">
            <a:avLst/>
          </a:prstGeom>
          <a:solidFill>
            <a:srgbClr val="4BB3E3">
              <a:alpha val="80000"/>
            </a:srgb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600" dirty="0">
                <a:solidFill>
                  <a:srgbClr val="FFFFFF"/>
                </a:solidFill>
                <a:latin typeface="Arial" charset="0"/>
                <a:ea typeface="Arial" charset="0"/>
                <a:cs typeface="Arial" charset="0"/>
              </a:rPr>
              <a:t>Want to take advantage </a:t>
            </a:r>
            <a:br>
              <a:rPr lang="en-US" sz="1600" dirty="0">
                <a:solidFill>
                  <a:srgbClr val="FFFFFF"/>
                </a:solidFill>
                <a:latin typeface="Arial" charset="0"/>
                <a:ea typeface="Arial" charset="0"/>
                <a:cs typeface="Arial" charset="0"/>
              </a:rPr>
            </a:br>
            <a:r>
              <a:rPr lang="en-US" sz="1600" dirty="0">
                <a:solidFill>
                  <a:srgbClr val="FFFFFF"/>
                </a:solidFill>
                <a:latin typeface="Arial" charset="0"/>
                <a:ea typeface="Arial" charset="0"/>
                <a:cs typeface="Arial" charset="0"/>
              </a:rPr>
              <a:t>of potentially </a:t>
            </a:r>
            <a:br>
              <a:rPr lang="en-US" sz="1600" dirty="0">
                <a:solidFill>
                  <a:srgbClr val="FFFFFF"/>
                </a:solidFill>
                <a:latin typeface="Arial" charset="0"/>
                <a:ea typeface="Arial" charset="0"/>
                <a:cs typeface="Arial" charset="0"/>
              </a:rPr>
            </a:br>
            <a:r>
              <a:rPr lang="en-US" sz="1600" dirty="0">
                <a:solidFill>
                  <a:srgbClr val="FFFFFF"/>
                </a:solidFill>
                <a:latin typeface="Arial" charset="0"/>
                <a:ea typeface="Arial" charset="0"/>
                <a:cs typeface="Arial" charset="0"/>
              </a:rPr>
              <a:t>tax-free withdrawals</a:t>
            </a:r>
          </a:p>
        </p:txBody>
      </p:sp>
      <p:sp>
        <p:nvSpPr>
          <p:cNvPr id="15" name="Oval 14"/>
          <p:cNvSpPr>
            <a:spLocks noChangeAspect="1"/>
          </p:cNvSpPr>
          <p:nvPr/>
        </p:nvSpPr>
        <p:spPr>
          <a:xfrm>
            <a:off x="4477490" y="3335974"/>
            <a:ext cx="2145640" cy="2145640"/>
          </a:xfrm>
          <a:prstGeom prst="ellipse">
            <a:avLst/>
          </a:prstGeom>
          <a:solidFill>
            <a:srgbClr val="686669">
              <a:alpha val="70000"/>
            </a:srgb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600" dirty="0">
                <a:latin typeface="Arial" charset="0"/>
                <a:ea typeface="Arial" charset="0"/>
                <a:cs typeface="Arial" charset="0"/>
              </a:rPr>
              <a:t>Are younger, </a:t>
            </a:r>
            <a:br>
              <a:rPr lang="en-US" sz="1600" dirty="0">
                <a:latin typeface="Arial" charset="0"/>
                <a:ea typeface="Arial" charset="0"/>
                <a:cs typeface="Arial" charset="0"/>
              </a:rPr>
            </a:br>
            <a:r>
              <a:rPr lang="en-US" sz="1600" dirty="0">
                <a:latin typeface="Arial" charset="0"/>
                <a:ea typeface="Arial" charset="0"/>
                <a:cs typeface="Arial" charset="0"/>
              </a:rPr>
              <a:t>with many working years ahead of you </a:t>
            </a:r>
          </a:p>
        </p:txBody>
      </p:sp>
      <p:sp>
        <p:nvSpPr>
          <p:cNvPr id="16" name="Oval 15"/>
          <p:cNvSpPr>
            <a:spLocks noChangeAspect="1"/>
          </p:cNvSpPr>
          <p:nvPr/>
        </p:nvSpPr>
        <p:spPr>
          <a:xfrm>
            <a:off x="6434104" y="3335974"/>
            <a:ext cx="2145640" cy="2145640"/>
          </a:xfrm>
          <a:prstGeom prst="ellipse">
            <a:avLst/>
          </a:prstGeom>
          <a:solidFill>
            <a:srgbClr val="4BB3E3">
              <a:alpha val="90000"/>
            </a:srgb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600" dirty="0">
                <a:solidFill>
                  <a:schemeClr val="bg1"/>
                </a:solidFill>
                <a:latin typeface="Arial" charset="0"/>
                <a:ea typeface="Arial" charset="0"/>
                <a:cs typeface="Arial" charset="0"/>
              </a:rPr>
              <a:t>Are unable </a:t>
            </a:r>
            <a:br>
              <a:rPr lang="en-US" sz="1600" dirty="0">
                <a:solidFill>
                  <a:schemeClr val="bg1"/>
                </a:solidFill>
                <a:latin typeface="Arial" charset="0"/>
                <a:ea typeface="Arial" charset="0"/>
                <a:cs typeface="Arial" charset="0"/>
              </a:rPr>
            </a:br>
            <a:r>
              <a:rPr lang="en-US" sz="1600" dirty="0">
                <a:solidFill>
                  <a:schemeClr val="bg1"/>
                </a:solidFill>
                <a:latin typeface="Arial" charset="0"/>
                <a:ea typeface="Arial" charset="0"/>
                <a:cs typeface="Arial" charset="0"/>
              </a:rPr>
              <a:t>to contribute </a:t>
            </a:r>
            <a:br>
              <a:rPr lang="en-US" sz="1600" dirty="0">
                <a:solidFill>
                  <a:schemeClr val="bg1"/>
                </a:solidFill>
                <a:latin typeface="Arial" charset="0"/>
                <a:ea typeface="Arial" charset="0"/>
                <a:cs typeface="Arial" charset="0"/>
              </a:rPr>
            </a:br>
            <a:r>
              <a:rPr lang="en-US" sz="1600" dirty="0">
                <a:solidFill>
                  <a:schemeClr val="bg1"/>
                </a:solidFill>
                <a:latin typeface="Arial" charset="0"/>
                <a:ea typeface="Arial" charset="0"/>
                <a:cs typeface="Arial" charset="0"/>
              </a:rPr>
              <a:t>to a Roth IRA</a:t>
            </a:r>
          </a:p>
        </p:txBody>
      </p:sp>
      <p:sp>
        <p:nvSpPr>
          <p:cNvPr id="19" name="Oval 18"/>
          <p:cNvSpPr>
            <a:spLocks noChangeAspect="1"/>
          </p:cNvSpPr>
          <p:nvPr/>
        </p:nvSpPr>
        <p:spPr>
          <a:xfrm>
            <a:off x="564257" y="3335974"/>
            <a:ext cx="2145643" cy="2145640"/>
          </a:xfrm>
          <a:prstGeom prst="ellipse">
            <a:avLst/>
          </a:prstGeom>
          <a:solidFill>
            <a:srgbClr val="686669">
              <a:alpha val="65000"/>
            </a:srgb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600" dirty="0">
                <a:latin typeface="Arial" charset="0"/>
                <a:ea typeface="Arial" charset="0"/>
                <a:cs typeface="Arial" charset="0"/>
              </a:rPr>
              <a:t>Expect to be </a:t>
            </a:r>
            <a:br>
              <a:rPr lang="en-US" sz="1600" dirty="0">
                <a:latin typeface="Arial" charset="0"/>
                <a:ea typeface="Arial" charset="0"/>
                <a:cs typeface="Arial" charset="0"/>
              </a:rPr>
            </a:br>
            <a:r>
              <a:rPr lang="en-US" sz="1600" dirty="0">
                <a:latin typeface="Arial" charset="0"/>
                <a:ea typeface="Arial" charset="0"/>
                <a:cs typeface="Arial" charset="0"/>
              </a:rPr>
              <a:t>in a higher </a:t>
            </a:r>
            <a:br>
              <a:rPr lang="en-US" sz="1600" dirty="0">
                <a:latin typeface="Arial" charset="0"/>
                <a:ea typeface="Arial" charset="0"/>
                <a:cs typeface="Arial" charset="0"/>
              </a:rPr>
            </a:br>
            <a:r>
              <a:rPr lang="en-US" sz="1600" dirty="0">
                <a:latin typeface="Arial" charset="0"/>
                <a:ea typeface="Arial" charset="0"/>
                <a:cs typeface="Arial" charset="0"/>
              </a:rPr>
              <a:t>tax bracket </a:t>
            </a:r>
            <a:br>
              <a:rPr lang="en-US" sz="1600" dirty="0">
                <a:latin typeface="Arial" charset="0"/>
                <a:ea typeface="Arial" charset="0"/>
                <a:cs typeface="Arial" charset="0"/>
              </a:rPr>
            </a:br>
            <a:r>
              <a:rPr lang="en-US" sz="1600" dirty="0">
                <a:latin typeface="Arial" charset="0"/>
                <a:ea typeface="Arial" charset="0"/>
                <a:cs typeface="Arial" charset="0"/>
              </a:rPr>
              <a:t>upon retirement</a:t>
            </a:r>
          </a:p>
        </p:txBody>
      </p:sp>
    </p:spTree>
    <p:extLst>
      <p:ext uri="{BB962C8B-B14F-4D97-AF65-F5344CB8AC3E}">
        <p14:creationId xmlns:p14="http://schemas.microsoft.com/office/powerpoint/2010/main" val="114771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992</TotalTime>
  <Words>1584</Words>
  <Application>Microsoft Office PowerPoint</Application>
  <PresentationFormat>On-screen Show (4:3)</PresentationFormat>
  <Paragraphs>135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Calibri</vt:lpstr>
      <vt:lpstr>Office Theme</vt:lpstr>
      <vt:lpstr>A NEW ROUTE TO RETIREMENT</vt:lpstr>
      <vt:lpstr>PowerPoint Presentation</vt:lpstr>
      <vt:lpstr>Traditional vs. Roth 457</vt:lpstr>
      <vt:lpstr>Key differences between plan types</vt:lpstr>
      <vt:lpstr>Tax impact of Roth 457 contributions</vt:lpstr>
      <vt:lpstr>Choosing the best route for you</vt:lpstr>
    </vt:vector>
  </TitlesOfParts>
  <Company>Nationwide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Nationwide</dc:creator>
  <cp:lastModifiedBy>Herron, Jason L</cp:lastModifiedBy>
  <cp:revision>52</cp:revision>
  <dcterms:created xsi:type="dcterms:W3CDTF">2015-08-18T18:07:49Z</dcterms:created>
  <dcterms:modified xsi:type="dcterms:W3CDTF">2018-08-01T02:34:20Z</dcterms:modified>
</cp:coreProperties>
</file>